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5">
  <p:sldMasterIdLst>
    <p:sldMasterId id="2147483675" r:id="rId1"/>
    <p:sldMasterId id="2147483676" r:id="rId2"/>
    <p:sldMasterId id="2147483677" r:id="rId3"/>
    <p:sldMasterId id="2147483680" r:id="rId4"/>
  </p:sldMasterIdLst>
  <p:notesMasterIdLst>
    <p:notesMasterId r:id="rId12"/>
  </p:notesMasterIdLst>
  <p:sldIdLst>
    <p:sldId id="262" r:id="rId5"/>
    <p:sldId id="263" r:id="rId6"/>
    <p:sldId id="291" r:id="rId7"/>
    <p:sldId id="294" r:id="rId8"/>
    <p:sldId id="295" r:id="rId9"/>
    <p:sldId id="293" r:id="rId10"/>
    <p:sldId id="268" r:id="rId11"/>
  </p:sldIdLst>
  <p:sldSz cx="9144000" cy="5143500" type="screen16x9"/>
  <p:notesSz cx="7077075" cy="9363075"/>
  <p:defaultTextStyle>
    <a:defPPr>
      <a:defRPr lang="zh-CN"/>
    </a:defPPr>
    <a:lvl1pPr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1pPr>
    <a:lvl2pPr marL="4572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2pPr>
    <a:lvl3pPr marL="9144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3pPr>
    <a:lvl4pPr marL="13716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4pPr>
    <a:lvl5pPr marL="18288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5pPr>
    <a:lvl6pPr marL="2286000" algn="l" defTabSz="914400" rtl="0" eaLnBrk="1" latinLnBrk="0" hangingPunct="1">
      <a:defRPr kern="1200">
        <a:solidFill>
          <a:schemeClr val="tx1"/>
        </a:solidFill>
        <a:latin typeface="Calibri" pitchFamily="34" charset="0"/>
        <a:ea typeface="宋体" pitchFamily="2" charset="-122"/>
        <a:cs typeface="Arial" pitchFamily="34" charset="0"/>
      </a:defRPr>
    </a:lvl6pPr>
    <a:lvl7pPr marL="2743200" algn="l" defTabSz="914400" rtl="0" eaLnBrk="1" latinLnBrk="0" hangingPunct="1">
      <a:defRPr kern="1200">
        <a:solidFill>
          <a:schemeClr val="tx1"/>
        </a:solidFill>
        <a:latin typeface="Calibri" pitchFamily="34" charset="0"/>
        <a:ea typeface="宋体" pitchFamily="2" charset="-122"/>
        <a:cs typeface="Arial" pitchFamily="34" charset="0"/>
      </a:defRPr>
    </a:lvl7pPr>
    <a:lvl8pPr marL="3200400" algn="l" defTabSz="914400" rtl="0" eaLnBrk="1" latinLnBrk="0" hangingPunct="1">
      <a:defRPr kern="1200">
        <a:solidFill>
          <a:schemeClr val="tx1"/>
        </a:solidFill>
        <a:latin typeface="Calibri" pitchFamily="34" charset="0"/>
        <a:ea typeface="宋体" pitchFamily="2" charset="-122"/>
        <a:cs typeface="Arial" pitchFamily="34" charset="0"/>
      </a:defRPr>
    </a:lvl8pPr>
    <a:lvl9pPr marL="3657600" algn="l" defTabSz="914400" rtl="0" eaLnBrk="1" latinLnBrk="0" hangingPunct="1">
      <a:defRPr kern="1200">
        <a:solidFill>
          <a:schemeClr val="tx1"/>
        </a:solidFill>
        <a:latin typeface="Calibri" pitchFamily="34" charset="0"/>
        <a:ea typeface="宋体" pitchFamily="2" charset="-122"/>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8FD4"/>
    <a:srgbClr val="5ACBF5"/>
    <a:srgbClr val="8CC63E"/>
    <a:srgbClr val="0070B1"/>
    <a:srgbClr val="00ABBD"/>
    <a:srgbClr val="00AEEF"/>
    <a:srgbClr val="0089CF"/>
    <a:srgbClr val="005B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5440" autoAdjust="0"/>
  </p:normalViewPr>
  <p:slideViewPr>
    <p:cSldViewPr snapToGrid="0" snapToObjects="1">
      <p:cViewPr varScale="1">
        <p:scale>
          <a:sx n="80" d="100"/>
          <a:sy n="80" d="100"/>
        </p:scale>
        <p:origin x="34" y="-403"/>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8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08438" y="0"/>
            <a:ext cx="3067050" cy="468313"/>
          </a:xfrm>
          <a:prstGeom prst="rect">
            <a:avLst/>
          </a:prstGeom>
        </p:spPr>
        <p:txBody>
          <a:bodyPr vert="horz" lIns="91440" tIns="45720" rIns="91440" bIns="45720" rtlCol="0"/>
          <a:lstStyle>
            <a:lvl1pPr algn="r">
              <a:defRPr sz="1200"/>
            </a:lvl1pPr>
          </a:lstStyle>
          <a:p>
            <a:fld id="{B4DA36CE-2A56-44F3-B237-3030936C53F9}" type="datetimeFigureOut">
              <a:rPr lang="en-US" smtClean="0"/>
              <a:t>10/3/2017</a:t>
            </a:fld>
            <a:endParaRPr lang="en-US"/>
          </a:p>
        </p:txBody>
      </p:sp>
      <p:sp>
        <p:nvSpPr>
          <p:cNvPr id="4" name="Slide Image Placeholder 3"/>
          <p:cNvSpPr>
            <a:spLocks noGrp="1" noRot="1" noChangeAspect="1"/>
          </p:cNvSpPr>
          <p:nvPr>
            <p:ph type="sldImg" idx="2"/>
          </p:nvPr>
        </p:nvSpPr>
        <p:spPr>
          <a:xfrm>
            <a:off x="417513" y="701675"/>
            <a:ext cx="6242050" cy="35115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8025" y="4448175"/>
            <a:ext cx="5661025" cy="42132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175"/>
            <a:ext cx="3067050"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08438" y="8893175"/>
            <a:ext cx="3067050" cy="468313"/>
          </a:xfrm>
          <a:prstGeom prst="rect">
            <a:avLst/>
          </a:prstGeom>
        </p:spPr>
        <p:txBody>
          <a:bodyPr vert="horz" lIns="91440" tIns="45720" rIns="91440" bIns="45720" rtlCol="0" anchor="b"/>
          <a:lstStyle>
            <a:lvl1pPr algn="r">
              <a:defRPr sz="1200"/>
            </a:lvl1pPr>
          </a:lstStyle>
          <a:p>
            <a:fld id="{341D7E8F-185F-459C-B4BE-36E78BABFF34}" type="slidenum">
              <a:rPr lang="en-US" smtClean="0"/>
              <a:t>‹#›</a:t>
            </a:fld>
            <a:endParaRPr lang="en-US"/>
          </a:p>
        </p:txBody>
      </p:sp>
    </p:spTree>
    <p:extLst>
      <p:ext uri="{BB962C8B-B14F-4D97-AF65-F5344CB8AC3E}">
        <p14:creationId xmlns:p14="http://schemas.microsoft.com/office/powerpoint/2010/main" val="6100605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smtClean="0">
                <a:solidFill>
                  <a:srgbClr val="FFFFFF"/>
                </a:solidFill>
                <a:latin typeface="微软雅黑" pitchFamily="34" charset="-122"/>
                <a:cs typeface="Arial" pitchFamily="34" charset="0"/>
              </a:rPr>
              <a:t>单击此处编辑母版文本样式</a:t>
            </a:r>
          </a:p>
        </p:txBody>
      </p:sp>
      <p:sp>
        <p:nvSpPr>
          <p:cNvPr id="5" name="Subtitle 6"/>
          <p:cNvSpPr>
            <a:spLocks noGrp="1"/>
          </p:cNvSpPr>
          <p:nvPr userDrawn="1">
            <p:ph type="subTitle" idx="4294967295"/>
          </p:nvPr>
        </p:nvSpPr>
        <p:spPr>
          <a:xfrm>
            <a:off x="430213" y="1314450"/>
            <a:ext cx="6400800" cy="561975"/>
          </a:xfrm>
        </p:spPr>
        <p:txBody>
          <a:bodyPr/>
          <a:lstStyle/>
          <a:p>
            <a:pPr>
              <a:lnSpc>
                <a:spcPct val="100000"/>
              </a:lnSpc>
            </a:pPr>
            <a:r>
              <a:rPr lang="zh-CN" altLang="en-US" sz="2200" smtClean="0">
                <a:solidFill>
                  <a:srgbClr val="8CC63E"/>
                </a:solidFill>
                <a:latin typeface="微软雅黑" pitchFamily="34" charset="-122"/>
              </a:rPr>
              <a:t>单击此处编辑母版副标题样式</a:t>
            </a:r>
            <a:endParaRPr lang="en-US" sz="2200">
              <a:solidFill>
                <a:srgbClr val="8CC63E"/>
              </a:solidFill>
              <a:latin typeface="微软雅黑" pitchFamily="34" charset="-122"/>
            </a:endParaRPr>
          </a:p>
        </p:txBody>
      </p:sp>
      <p:sp>
        <p:nvSpPr>
          <p:cNvPr id="7" name="Title 7"/>
          <p:cNvSpPr>
            <a:spLocks noGrp="1"/>
          </p:cNvSpPr>
          <p:nvPr userDrawn="1">
            <p:ph type="ctrTitle" idx="4294967295"/>
          </p:nvPr>
        </p:nvSpPr>
        <p:spPr>
          <a:xfrm>
            <a:off x="430213" y="860425"/>
            <a:ext cx="6400800" cy="444500"/>
          </a:xfrm>
        </p:spPr>
        <p:txBody>
          <a:bodyPr/>
          <a:lstStyle/>
          <a:p>
            <a:r>
              <a:rPr lang="zh-CN" altLang="en-US" sz="2800" b="1" smtClean="0">
                <a:solidFill>
                  <a:schemeClr val="bg1"/>
                </a:solidFill>
                <a:latin typeface="微软雅黑" pitchFamily="34" charset="-122"/>
              </a:rPr>
              <a:t>单击此处编辑母版标题样式</a:t>
            </a:r>
            <a:endParaRPr lang="en-US" sz="2800" b="1" dirty="0">
              <a:solidFill>
                <a:schemeClr val="bg1"/>
              </a:solidFill>
              <a:latin typeface="微软雅黑"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a:spLocks/>
          </p:cNvSpPr>
          <p:nvPr userDrawn="1"/>
        </p:nvSpPr>
        <p:spPr bwMode="auto">
          <a:xfrm>
            <a:off x="1338944" y="1396723"/>
            <a:ext cx="4052206" cy="1101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4800" b="0" i="0" u="none" strike="noStrike" kern="0" cap="none" spc="0" normalizeH="0" baseline="0" noProof="0" dirty="0" smtClean="0">
                <a:ln>
                  <a:noFill/>
                </a:ln>
                <a:solidFill>
                  <a:schemeClr val="bg1"/>
                </a:solidFill>
                <a:effectLst/>
                <a:uLnTx/>
                <a:uFillTx/>
                <a:latin typeface="+mj-lt"/>
                <a:ea typeface="+mj-ea"/>
                <a:cs typeface="+mj-cs"/>
              </a:rPr>
              <a:t>THANK YOU</a:t>
            </a:r>
            <a:r>
              <a:rPr kumimoji="0" lang="zh-CN" altLang="en-US" sz="4800" b="0" i="0" u="none" strike="noStrike" kern="0" cap="none" spc="0" normalizeH="0" baseline="0" noProof="0" dirty="0" smtClean="0">
                <a:ln>
                  <a:noFill/>
                </a:ln>
                <a:solidFill>
                  <a:schemeClr val="bg1"/>
                </a:solidFill>
                <a:effectLst/>
                <a:uLnTx/>
                <a:uFillTx/>
                <a:latin typeface="+mj-lt"/>
                <a:ea typeface="+mj-ea"/>
                <a:cs typeface="+mj-cs"/>
              </a:rPr>
              <a:t>！</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Size：32-24-pt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Size：20pt</a:t>
            </a:r>
          </a:p>
          <a:p>
            <a:pPr defTabSz="935038"/>
            <a:r>
              <a:rPr lang="en-US" altLang="en-US" sz="800" noProof="1">
                <a:solidFill>
                  <a:schemeClr val="bg1"/>
                </a:solidFill>
                <a:latin typeface="Arial"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headEnd/>
            <a:tailEnd/>
          </a:ln>
        </p:spPr>
        <p:txBody>
          <a:bodyPr wrap="none">
            <a:spAutoFit/>
          </a:bodyPr>
          <a:lstStyle/>
          <a:p>
            <a:endParaRPr lang="en-US">
              <a:latin typeface="Arial"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headEnd/>
            <a:tailEnd/>
          </a:ln>
        </p:spPr>
        <p:txBody>
          <a:bodyPr wrap="none">
            <a:spAutoFit/>
          </a:bodyPr>
          <a:lstStyle/>
          <a:p>
            <a:endParaRPr lang="en-US">
              <a:latin typeface="Arial"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headEnd/>
            <a:tailEnd/>
          </a:ln>
        </p:spPr>
        <p:txBody>
          <a:bodyPr wrap="none">
            <a:spAutoFit/>
          </a:bodyPr>
          <a:lstStyle/>
          <a:p>
            <a:endParaRPr lang="en-US">
              <a:latin typeface="Arial" pitchFamily="34" charset="0"/>
            </a:endParaRPr>
          </a:p>
        </p:txBody>
      </p:sp>
      <p:grpSp>
        <p:nvGrpSpPr>
          <p:cNvPr id="2054" name="组 5"/>
          <p:cNvGrpSpPr>
            <a:grpSpLocks/>
          </p:cNvGrpSpPr>
          <p:nvPr/>
        </p:nvGrpSpPr>
        <p:grpSpPr bwMode="auto">
          <a:xfrm>
            <a:off x="9364663" y="3851275"/>
            <a:ext cx="1392237" cy="989013"/>
            <a:chOff x="0" y="0"/>
            <a:chExt cx="1392554" cy="989008"/>
          </a:xfrm>
        </p:grpSpPr>
        <p:grpSp>
          <p:nvGrpSpPr>
            <p:cNvPr id="2055" name="组 6"/>
            <p:cNvGrpSpPr>
              <a:grpSpLocks/>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2058" name="组 9"/>
            <p:cNvGrpSpPr>
              <a:grpSpLocks/>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endParaRPr lang="en-US">
              <a:latin typeface="Arial"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endParaRPr lang="en-US">
              <a:latin typeface="Arial"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8"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Size：16-20pt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3075" name="组 5"/>
          <p:cNvGrpSpPr>
            <a:grpSpLocks/>
          </p:cNvGrpSpPr>
          <p:nvPr/>
        </p:nvGrpSpPr>
        <p:grpSpPr bwMode="auto">
          <a:xfrm>
            <a:off x="9364663" y="3851275"/>
            <a:ext cx="1392237" cy="989013"/>
            <a:chOff x="0" y="0"/>
            <a:chExt cx="1392554" cy="989008"/>
          </a:xfrm>
        </p:grpSpPr>
        <p:grpSp>
          <p:nvGrpSpPr>
            <p:cNvPr id="3076" name="组 6"/>
            <p:cNvGrpSpPr>
              <a:grpSpLocks/>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3079" name="组 9"/>
            <p:cNvGrpSpPr>
              <a:grpSpLocks/>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dirty="0" smtClean="0"/>
              <a:t>单击此处编辑母版文本样式</a:t>
            </a:r>
          </a:p>
          <a:p>
            <a:pPr lvl="1"/>
            <a:r>
              <a:rPr lang="zh-CN" dirty="0" smtClean="0"/>
              <a:t>二级</a:t>
            </a:r>
          </a:p>
          <a:p>
            <a:pPr lvl="2"/>
            <a:r>
              <a:rPr lang="zh-CN" dirty="0" smtClean="0"/>
              <a:t>三级</a:t>
            </a:r>
          </a:p>
          <a:p>
            <a:pPr lvl="3"/>
            <a:r>
              <a:rPr lang="zh-CN" dirty="0" smtClean="0"/>
              <a:t>四级</a:t>
            </a:r>
          </a:p>
          <a:p>
            <a:pPr lvl="4"/>
            <a:r>
              <a:rPr lang="zh-CN" dirty="0" smtClean="0"/>
              <a:t>五级</a:t>
            </a:r>
          </a:p>
        </p:txBody>
      </p:sp>
    </p:spTree>
  </p:cSld>
  <p:clrMap bg1="lt1" tx1="dk1" bg2="lt2" tx2="dk2" accent1="accent1" accent2="accent2" accent3="accent3" accent4="accent4" accent5="accent5" accent6="accent6" hlink="hlink" folHlink="folHlink"/>
  <p:sldLayoutIdLst>
    <p:sldLayoutId id="2147483709"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a:t>
            </a:r>
            <a:r>
              <a:rPr lang="en-US" altLang="en-US" sz="800" noProof="1">
                <a:solidFill>
                  <a:schemeClr val="bg1"/>
                </a:solidFill>
                <a:latin typeface="Arial" pitchFamily="34" charset="0"/>
                <a:ea typeface="MS PGothic" pitchFamily="34" charset="-128"/>
              </a:rPr>
              <a:t>Arial</a:t>
            </a:r>
            <a:endParaRPr lang="en-US" sz="80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Size：14-18pt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4100" name="组 5"/>
          <p:cNvGrpSpPr>
            <a:grpSpLocks/>
          </p:cNvGrpSpPr>
          <p:nvPr/>
        </p:nvGrpSpPr>
        <p:grpSpPr bwMode="auto">
          <a:xfrm>
            <a:off x="9364663" y="3851275"/>
            <a:ext cx="1392237" cy="989013"/>
            <a:chOff x="0" y="0"/>
            <a:chExt cx="1392554" cy="989008"/>
          </a:xfrm>
        </p:grpSpPr>
        <p:grpSp>
          <p:nvGrpSpPr>
            <p:cNvPr id="4101"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410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headEnd/>
            <a:tailEnd/>
          </a:ln>
        </p:spPr>
        <p:txBody>
          <a:bodyPr lIns="0" tIns="0" rIns="0" bIns="0"/>
          <a:lstStyle/>
          <a:p>
            <a:r>
              <a:rPr lang="en-US" sz="600" dirty="0">
                <a:solidFill>
                  <a:srgbClr val="7F7F7F"/>
                </a:solidFill>
                <a:latin typeface="Arial" pitchFamily="34" charset="0"/>
              </a:rPr>
              <a:t>© </a:t>
            </a:r>
            <a:r>
              <a:rPr lang="en-US" sz="600" dirty="0" smtClean="0">
                <a:solidFill>
                  <a:srgbClr val="7F7F7F"/>
                </a:solidFill>
                <a:latin typeface="Arial" pitchFamily="34" charset="0"/>
              </a:rPr>
              <a:t>ZTE</a:t>
            </a:r>
            <a:r>
              <a:rPr lang="en-US" sz="600" baseline="0" dirty="0" smtClean="0">
                <a:solidFill>
                  <a:srgbClr val="7F7F7F"/>
                </a:solidFill>
                <a:latin typeface="Arial" pitchFamily="34" charset="0"/>
              </a:rPr>
              <a:t> </a:t>
            </a:r>
            <a:r>
              <a:rPr lang="en-US" sz="600" dirty="0" smtClean="0">
                <a:solidFill>
                  <a:srgbClr val="7F7F7F"/>
                </a:solidFill>
                <a:latin typeface="Arial" pitchFamily="34" charset="0"/>
              </a:rPr>
              <a:t>All </a:t>
            </a:r>
            <a:r>
              <a:rPr lang="en-US" sz="600" dirty="0">
                <a:solidFill>
                  <a:srgbClr val="7F7F7F"/>
                </a:solidFill>
                <a:latin typeface="Arial" pitchFamily="34" charset="0"/>
              </a:rPr>
              <a:t>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a:solidFill>
                <a:srgbClr val="404040"/>
              </a:solidFill>
              <a:latin typeface="Arial"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15" r:id="rId1"/>
    <p:sldLayoutId id="2147483717" r:id="rId2"/>
    <p:sldLayoutId id="2147483758"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48"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9219" name="Subtitle 6"/>
          <p:cNvSpPr>
            <a:spLocks noGrp="1"/>
          </p:cNvSpPr>
          <p:nvPr>
            <p:ph type="subTitle" idx="4294967295"/>
          </p:nvPr>
        </p:nvSpPr>
        <p:spPr>
          <a:xfrm>
            <a:off x="430212" y="1314450"/>
            <a:ext cx="7272445" cy="561975"/>
          </a:xfrm>
        </p:spPr>
        <p:txBody>
          <a:bodyPr/>
          <a:lstStyle/>
          <a:p>
            <a:pPr>
              <a:lnSpc>
                <a:spcPct val="100000"/>
              </a:lnSpc>
            </a:pPr>
            <a:endParaRPr lang="en-US" sz="2200" dirty="0">
              <a:solidFill>
                <a:srgbClr val="8CC63E"/>
              </a:solidFill>
              <a:latin typeface="微软雅黑" pitchFamily="34" charset="-122"/>
            </a:endParaRPr>
          </a:p>
          <a:p>
            <a:pPr>
              <a:lnSpc>
                <a:spcPct val="100000"/>
              </a:lnSpc>
            </a:pPr>
            <a:r>
              <a:rPr lang="en-US" sz="1800" b="1" i="1" dirty="0" smtClean="0">
                <a:solidFill>
                  <a:srgbClr val="8CC63E"/>
                </a:solidFill>
                <a:latin typeface="Palatino Linotype" panose="02040502050505030304" pitchFamily="18" charset="0"/>
              </a:rPr>
              <a:t>Tricci So </a:t>
            </a:r>
          </a:p>
          <a:p>
            <a:pPr>
              <a:lnSpc>
                <a:spcPct val="100000"/>
              </a:lnSpc>
            </a:pPr>
            <a:r>
              <a:rPr lang="en-US" sz="1200" b="1" i="1" dirty="0" smtClean="0">
                <a:solidFill>
                  <a:srgbClr val="8CC63E"/>
                </a:solidFill>
                <a:latin typeface="Palatino Linotype" panose="02040502050505030304" pitchFamily="18" charset="0"/>
              </a:rPr>
              <a:t>ZTE TX Inc. </a:t>
            </a:r>
            <a:endParaRPr lang="en-US" sz="1200" b="1" i="1" dirty="0">
              <a:solidFill>
                <a:srgbClr val="8CC63E"/>
              </a:solidFill>
              <a:latin typeface="Palatino Linotype" panose="02040502050505030304" pitchFamily="18" charset="0"/>
            </a:endParaRPr>
          </a:p>
        </p:txBody>
      </p:sp>
      <p:sp>
        <p:nvSpPr>
          <p:cNvPr id="9220" name="Title 7"/>
          <p:cNvSpPr>
            <a:spLocks noGrp="1"/>
          </p:cNvSpPr>
          <p:nvPr>
            <p:ph type="ctrTitle" idx="4294967295"/>
          </p:nvPr>
        </p:nvSpPr>
        <p:spPr>
          <a:xfrm>
            <a:off x="430212" y="860425"/>
            <a:ext cx="6884987" cy="444500"/>
          </a:xfrm>
        </p:spPr>
        <p:txBody>
          <a:bodyPr/>
          <a:lstStyle/>
          <a:p>
            <a:r>
              <a:rPr lang="en-US" sz="2800" b="1" dirty="0" smtClean="0">
                <a:solidFill>
                  <a:schemeClr val="bg1"/>
                </a:solidFill>
                <a:latin typeface="微软雅黑" pitchFamily="34" charset="-122"/>
              </a:rPr>
              <a:t>Network Slicing Roaming Support</a:t>
            </a:r>
            <a:endParaRPr lang="en-US" sz="2800" b="1" dirty="0">
              <a:solidFill>
                <a:schemeClr val="bg1"/>
              </a:solidFill>
              <a:latin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88661" y="95569"/>
            <a:ext cx="6607514" cy="400110"/>
          </a:xfrm>
          <a:prstGeom prst="rect">
            <a:avLst/>
          </a:prstGeom>
          <a:noFill/>
        </p:spPr>
        <p:txBody>
          <a:bodyPr wrap="none" rtlCol="0">
            <a:spAutoFit/>
          </a:bodyPr>
          <a:lstStyle/>
          <a:p>
            <a:r>
              <a:rPr lang="en-US" sz="2000" b="1" i="1" u="sng" dirty="0" smtClean="0"/>
              <a:t>Open Issue:</a:t>
            </a:r>
            <a:r>
              <a:rPr lang="en-US" sz="2000" b="1" i="1" dirty="0" smtClean="0"/>
              <a:t> </a:t>
            </a:r>
            <a:r>
              <a:rPr lang="en-US" sz="2000" b="1" dirty="0" smtClean="0"/>
              <a:t>TS 23.501 related to Roaming for Network Slicing</a:t>
            </a:r>
          </a:p>
        </p:txBody>
      </p:sp>
      <p:sp>
        <p:nvSpPr>
          <p:cNvPr id="5" name="TextBox 4"/>
          <p:cNvSpPr txBox="1"/>
          <p:nvPr/>
        </p:nvSpPr>
        <p:spPr>
          <a:xfrm>
            <a:off x="1088661" y="764143"/>
            <a:ext cx="8017236" cy="830997"/>
          </a:xfrm>
          <a:prstGeom prst="rect">
            <a:avLst/>
          </a:prstGeom>
          <a:noFill/>
        </p:spPr>
        <p:txBody>
          <a:bodyPr wrap="square" rtlCol="0">
            <a:spAutoFit/>
          </a:bodyPr>
          <a:lstStyle/>
          <a:p>
            <a:r>
              <a:rPr lang="en-US" sz="1600" b="1" dirty="0" smtClean="0">
                <a:latin typeface="+mn-lt"/>
              </a:rPr>
              <a:t>The following EN in </a:t>
            </a:r>
            <a:r>
              <a:rPr lang="en-US" sz="1600" b="1" dirty="0">
                <a:latin typeface="+mn-lt"/>
              </a:rPr>
              <a:t>TS 23.501 clause </a:t>
            </a:r>
            <a:r>
              <a:rPr lang="en-US" sz="1600" b="1" dirty="0" smtClean="0">
                <a:latin typeface="+mn-lt"/>
              </a:rPr>
              <a:t>5.15.6 was proposed as the outstanding question on how the </a:t>
            </a:r>
            <a:r>
              <a:rPr lang="en-US" sz="1600" b="1" dirty="0" err="1" smtClean="0">
                <a:latin typeface="+mn-lt"/>
              </a:rPr>
              <a:t>vPLMN</a:t>
            </a:r>
            <a:r>
              <a:rPr lang="en-US" sz="1600" b="1" dirty="0" smtClean="0">
                <a:latin typeface="+mn-lt"/>
              </a:rPr>
              <a:t> and </a:t>
            </a:r>
            <a:r>
              <a:rPr lang="en-US" sz="1600" b="1" dirty="0" err="1" smtClean="0">
                <a:latin typeface="+mn-lt"/>
              </a:rPr>
              <a:t>hPLMN</a:t>
            </a:r>
            <a:r>
              <a:rPr lang="en-US" sz="1600" b="1" dirty="0" smtClean="0">
                <a:latin typeface="+mn-lt"/>
              </a:rPr>
              <a:t> are coordinated to support the roaming scenarios, especially for the consideration on the use of NSSF: </a:t>
            </a:r>
            <a:endParaRPr lang="en-US" sz="1600" b="1" dirty="0">
              <a:latin typeface="+mn-lt"/>
            </a:endParaRPr>
          </a:p>
        </p:txBody>
      </p:sp>
      <p:sp>
        <p:nvSpPr>
          <p:cNvPr id="6" name="Rectangle 5"/>
          <p:cNvSpPr/>
          <p:nvPr/>
        </p:nvSpPr>
        <p:spPr>
          <a:xfrm>
            <a:off x="1362075" y="1729918"/>
            <a:ext cx="7581897" cy="923330"/>
          </a:xfrm>
          <a:prstGeom prst="rect">
            <a:avLst/>
          </a:prstGeom>
          <a:ln w="19050">
            <a:solidFill>
              <a:schemeClr val="bg2"/>
            </a:solidFill>
          </a:ln>
        </p:spPr>
        <p:txBody>
          <a:bodyPr wrap="square">
            <a:spAutoFit/>
          </a:bodyPr>
          <a:lstStyle/>
          <a:p>
            <a:r>
              <a:rPr lang="x-none">
                <a:solidFill>
                  <a:srgbClr val="FF0000"/>
                </a:solidFill>
                <a:latin typeface="Times New Roman" panose="02020603050405020304" pitchFamily="18" charset="0"/>
                <a:cs typeface="Times New Roman" panose="02020603050405020304" pitchFamily="18" charset="0"/>
              </a:rPr>
              <a:t>Editor's note: The details of the procedure to select specific functions in the HPLMN minimizing the interactions between VPLMN and HPLMN and the exposure of HPLMN topology are FFS.</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1515877" y="2960725"/>
            <a:ext cx="7162803" cy="1077218"/>
          </a:xfrm>
          <a:prstGeom prst="rect">
            <a:avLst/>
          </a:prstGeom>
          <a:solidFill>
            <a:schemeClr val="bg1">
              <a:lumMod val="95000"/>
            </a:schemeClr>
          </a:solidFill>
        </p:spPr>
        <p:txBody>
          <a:bodyPr wrap="square" rtlCol="0">
            <a:spAutoFit/>
          </a:bodyPr>
          <a:lstStyle/>
          <a:p>
            <a:r>
              <a:rPr lang="en-US" sz="1600" b="1" dirty="0" smtClean="0">
                <a:latin typeface="+mj-lt"/>
              </a:rPr>
              <a:t>The intent of this proposal is to address this specific issue by leveraging the Proxy Function that is described in TS </a:t>
            </a:r>
            <a:r>
              <a:rPr lang="en-US" sz="1600" b="1" dirty="0">
                <a:latin typeface="+mj-lt"/>
              </a:rPr>
              <a:t>23.502 clause </a:t>
            </a:r>
            <a:r>
              <a:rPr lang="en-US" sz="1600" b="1" dirty="0" smtClean="0">
                <a:latin typeface="+mj-lt"/>
              </a:rPr>
              <a:t>4.17.5 and to identify the additional steps in the existing procedures in TS 23.502 clauses 4.2.2.2.2, 4.3.2.2.1 and 4.3.2.2.2.  </a:t>
            </a:r>
            <a:endParaRPr lang="en-US" sz="1600" b="1" dirty="0">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486" y="38419"/>
            <a:ext cx="7743338" cy="400110"/>
          </a:xfrm>
          <a:prstGeom prst="rect">
            <a:avLst/>
          </a:prstGeom>
          <a:noFill/>
        </p:spPr>
        <p:txBody>
          <a:bodyPr wrap="none" rtlCol="0">
            <a:spAutoFit/>
          </a:bodyPr>
          <a:lstStyle/>
          <a:p>
            <a:r>
              <a:rPr lang="en-US" sz="2000" b="1" dirty="0" smtClean="0"/>
              <a:t>Considerations of the use of Proxy Function &amp; NSSF to support roaming</a:t>
            </a:r>
          </a:p>
        </p:txBody>
      </p:sp>
      <p:sp>
        <p:nvSpPr>
          <p:cNvPr id="2" name="Rectangle 1"/>
          <p:cNvSpPr/>
          <p:nvPr/>
        </p:nvSpPr>
        <p:spPr>
          <a:xfrm>
            <a:off x="85725" y="438529"/>
            <a:ext cx="8686800" cy="553998"/>
          </a:xfrm>
          <a:prstGeom prst="rect">
            <a:avLst/>
          </a:prstGeom>
        </p:spPr>
        <p:txBody>
          <a:bodyPr wrap="square">
            <a:spAutoFit/>
          </a:bodyPr>
          <a:lstStyle/>
          <a:p>
            <a:pPr hangingPunct="0"/>
            <a:r>
              <a:rPr lang="en-GB" sz="1600" b="1" dirty="0" smtClean="0"/>
              <a:t>What has been defined for the use of Proxy Function in case of roaming? </a:t>
            </a:r>
            <a:endParaRPr lang="en-US" sz="1400" dirty="0"/>
          </a:p>
          <a:p>
            <a:pPr hangingPunct="0"/>
            <a:r>
              <a:rPr lang="en-US" sz="1400" b="1" dirty="0" smtClean="0"/>
              <a:t>- As defined in TS 23.502, clause 4.17.5</a:t>
            </a:r>
            <a:endParaRPr lang="en-GB" sz="1600" b="1"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213" y="992527"/>
            <a:ext cx="8457823" cy="493373"/>
          </a:xfrm>
          <a:prstGeom prst="rect">
            <a:avLst/>
          </a:prstGeom>
          <a:noFill/>
          <a:ln w="9525">
            <a:solidFill>
              <a:srgbClr val="000000"/>
            </a:solidFill>
            <a:miter lim="800000"/>
            <a:headEnd/>
            <a:tailEnd/>
          </a:ln>
          <a:extLst>
            <a:ext uri="{909E8E84-426E-40DD-AFC4-6F175D3DCCD1}">
              <a14:hiddenFill xmlns:a14="http://schemas.microsoft.com/office/drawing/2010/main">
                <a:solidFill>
                  <a:schemeClr val="accent1"/>
                </a:solidFill>
              </a14:hiddenFill>
            </a:ext>
          </a:extLst>
        </p:spPr>
      </p:pic>
      <p:sp>
        <p:nvSpPr>
          <p:cNvPr id="6" name="Rectangle 5"/>
          <p:cNvSpPr/>
          <p:nvPr/>
        </p:nvSpPr>
        <p:spPr>
          <a:xfrm>
            <a:off x="133538" y="1581529"/>
            <a:ext cx="8686800" cy="3323987"/>
          </a:xfrm>
          <a:prstGeom prst="rect">
            <a:avLst/>
          </a:prstGeom>
        </p:spPr>
        <p:txBody>
          <a:bodyPr wrap="square">
            <a:spAutoFit/>
          </a:bodyPr>
          <a:lstStyle/>
          <a:p>
            <a:pPr marL="285750" indent="-285750" hangingPunct="0">
              <a:buFont typeface="Wingdings" panose="05000000000000000000" pitchFamily="2" charset="2"/>
              <a:buChar char="q"/>
            </a:pPr>
            <a:r>
              <a:rPr lang="en-GB" sz="1600" b="1" dirty="0" smtClean="0"/>
              <a:t>According to </a:t>
            </a:r>
            <a:r>
              <a:rPr lang="en-GB" sz="1600" b="1" i="1" dirty="0" smtClean="0">
                <a:solidFill>
                  <a:srgbClr val="000000"/>
                </a:solidFill>
              </a:rPr>
              <a:t>TS 23.501, clause 6.2.14</a:t>
            </a:r>
            <a:r>
              <a:rPr lang="en-GB" sz="1600" b="1" dirty="0" smtClean="0"/>
              <a:t>, NSSF is responsible for selecting the set of network slice instances to serve the UE.  Also, according to </a:t>
            </a:r>
            <a:r>
              <a:rPr lang="en-GB" sz="1600" b="1" i="1" dirty="0" smtClean="0">
                <a:solidFill>
                  <a:srgbClr val="000000"/>
                </a:solidFill>
              </a:rPr>
              <a:t>TS 23.501, clause 5.15.6</a:t>
            </a:r>
            <a:r>
              <a:rPr lang="en-GB" sz="1600" b="1" dirty="0" smtClean="0"/>
              <a:t>, each PLMN is responsible for selecting their respective network functions with the support of their respective NRFs.  </a:t>
            </a:r>
          </a:p>
          <a:p>
            <a:pPr hangingPunct="0"/>
            <a:endParaRPr lang="en-US" sz="900" b="1" dirty="0" smtClean="0"/>
          </a:p>
          <a:p>
            <a:pPr marL="285750" indent="-285750" hangingPunct="0">
              <a:buFont typeface="Wingdings" panose="05000000000000000000" pitchFamily="2" charset="2"/>
              <a:buChar char="q"/>
            </a:pPr>
            <a:r>
              <a:rPr lang="en-US" sz="1600" b="1" dirty="0" smtClean="0"/>
              <a:t>However, based on agreement in SA2#122 (referred to meeting report), </a:t>
            </a:r>
            <a:r>
              <a:rPr lang="en-US" sz="1600" b="1" i="1" u="sng" dirty="0" smtClean="0">
                <a:solidFill>
                  <a:srgbClr val="000000"/>
                </a:solidFill>
              </a:rPr>
              <a:t>network slicing specification shall enable that NRFs know only about NFs belonging to a set of slices and NOT NFs from the whole PLMN</a:t>
            </a:r>
            <a:r>
              <a:rPr lang="en-US" sz="1600" b="1" dirty="0" smtClean="0"/>
              <a:t>.   During the SA2#122bis, it was also agreed that NSSF can identify the serving target NRF for the given S-NSSAI(s) corresponding to the network slice instance(s), hence, during the roaming scenario, it is reasonable to have the </a:t>
            </a:r>
            <a:r>
              <a:rPr lang="en-US" sz="1600" b="1" dirty="0" err="1" smtClean="0"/>
              <a:t>vPLMN</a:t>
            </a:r>
            <a:r>
              <a:rPr lang="en-US" sz="1600" b="1" dirty="0" smtClean="0"/>
              <a:t> to also identify the home target NRF that supports the home NFs selection and discovery for the Requested S-NSSAI. </a:t>
            </a:r>
          </a:p>
          <a:p>
            <a:pPr hangingPunct="0"/>
            <a:endParaRPr lang="en-US" sz="900" b="1" dirty="0"/>
          </a:p>
          <a:p>
            <a:pPr marL="285750" indent="-285750" hangingPunct="0">
              <a:buFont typeface="Wingdings" panose="05000000000000000000" pitchFamily="2" charset="2"/>
              <a:buChar char="q"/>
            </a:pPr>
            <a:r>
              <a:rPr lang="en-US" sz="1600" b="1" dirty="0" smtClean="0"/>
              <a:t>Finally, the NSSF is the same level of network function as the UDM.  Hence, the discovery of NSSF is similar to the procedure to discovery the UDM (see </a:t>
            </a:r>
            <a:r>
              <a:rPr lang="en-US" sz="1600" b="1" i="1" dirty="0" smtClean="0">
                <a:solidFill>
                  <a:srgbClr val="000000"/>
                </a:solidFill>
              </a:rPr>
              <a:t>TS 23.501, clause 6.3.8</a:t>
            </a:r>
            <a:r>
              <a:rPr lang="en-US" sz="1600" b="1" dirty="0" smtClean="0"/>
              <a:t>) for BOTH non-roaming and roaming scenarios. </a:t>
            </a:r>
            <a:endParaRPr lang="en-US" sz="1600" b="1" dirty="0"/>
          </a:p>
        </p:txBody>
      </p:sp>
    </p:spTree>
    <p:extLst>
      <p:ext uri="{BB962C8B-B14F-4D97-AF65-F5344CB8AC3E}">
        <p14:creationId xmlns:p14="http://schemas.microsoft.com/office/powerpoint/2010/main" val="26383679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TextBox 128"/>
          <p:cNvSpPr txBox="1"/>
          <p:nvPr/>
        </p:nvSpPr>
        <p:spPr>
          <a:xfrm>
            <a:off x="70353" y="2455329"/>
            <a:ext cx="9006972" cy="1849224"/>
          </a:xfrm>
          <a:prstGeom prst="rect">
            <a:avLst/>
          </a:prstGeom>
          <a:noFill/>
        </p:spPr>
        <p:txBody>
          <a:bodyPr wrap="square" rtlCol="0">
            <a:spAutoFit/>
          </a:bodyPr>
          <a:lstStyle/>
          <a:p>
            <a:pPr marL="228600" indent="-228600">
              <a:lnSpc>
                <a:spcPts val="1300"/>
              </a:lnSpc>
              <a:spcAft>
                <a:spcPts val="300"/>
              </a:spcAft>
              <a:buAutoNum type="arabicParenBoth"/>
            </a:pPr>
            <a:r>
              <a:rPr lang="en-US" altLang="zh-CN" sz="1300" dirty="0" smtClean="0">
                <a:solidFill>
                  <a:schemeClr val="bg2"/>
                </a:solidFill>
              </a:rPr>
              <a:t>If </a:t>
            </a:r>
            <a:r>
              <a:rPr lang="en-US" altLang="zh-CN" sz="1300" dirty="0">
                <a:solidFill>
                  <a:schemeClr val="bg2"/>
                </a:solidFill>
              </a:rPr>
              <a:t>none of </a:t>
            </a:r>
            <a:r>
              <a:rPr lang="en-US" altLang="zh-CN" sz="1300" dirty="0" smtClean="0">
                <a:solidFill>
                  <a:schemeClr val="bg2"/>
                </a:solidFill>
              </a:rPr>
              <a:t>the addresses of UDM, </a:t>
            </a:r>
            <a:r>
              <a:rPr lang="en-US" altLang="zh-CN" sz="1300" dirty="0" err="1" smtClean="0">
                <a:solidFill>
                  <a:schemeClr val="bg2"/>
                </a:solidFill>
              </a:rPr>
              <a:t>vNSSF</a:t>
            </a:r>
            <a:r>
              <a:rPr lang="en-US" altLang="zh-CN" sz="1300" dirty="0" smtClean="0">
                <a:solidFill>
                  <a:schemeClr val="bg2"/>
                </a:solidFill>
              </a:rPr>
              <a:t> and </a:t>
            </a:r>
            <a:r>
              <a:rPr lang="en-US" altLang="zh-CN" sz="1300" dirty="0" err="1" smtClean="0">
                <a:solidFill>
                  <a:schemeClr val="bg2"/>
                </a:solidFill>
              </a:rPr>
              <a:t>hNSSF</a:t>
            </a:r>
            <a:r>
              <a:rPr lang="en-US" altLang="zh-CN" sz="1300" dirty="0" smtClean="0">
                <a:solidFill>
                  <a:schemeClr val="bg2"/>
                </a:solidFill>
              </a:rPr>
              <a:t> are </a:t>
            </a:r>
            <a:r>
              <a:rPr lang="en-US" altLang="zh-CN" sz="1300" dirty="0">
                <a:solidFill>
                  <a:schemeClr val="bg2"/>
                </a:solidFill>
              </a:rPr>
              <a:t>pre-configured at the serving </a:t>
            </a:r>
            <a:r>
              <a:rPr lang="en-US" altLang="zh-CN" sz="1300" dirty="0" smtClean="0">
                <a:solidFill>
                  <a:schemeClr val="bg2"/>
                </a:solidFill>
              </a:rPr>
              <a:t>AMF,  the </a:t>
            </a:r>
            <a:r>
              <a:rPr lang="en-US" altLang="zh-CN" sz="1300" dirty="0">
                <a:solidFill>
                  <a:schemeClr val="bg2"/>
                </a:solidFill>
              </a:rPr>
              <a:t>serving </a:t>
            </a:r>
            <a:r>
              <a:rPr lang="en-US" altLang="zh-CN" sz="1300" dirty="0" smtClean="0">
                <a:solidFill>
                  <a:schemeClr val="bg2"/>
                </a:solidFill>
              </a:rPr>
              <a:t>AMF obtains the addresses of </a:t>
            </a:r>
            <a:r>
              <a:rPr lang="en-US" altLang="zh-CN" sz="1300" dirty="0" err="1" smtClean="0">
                <a:solidFill>
                  <a:schemeClr val="bg2"/>
                </a:solidFill>
              </a:rPr>
              <a:t>vNSSF</a:t>
            </a:r>
            <a:r>
              <a:rPr lang="en-US" altLang="zh-CN" sz="1300" dirty="0" smtClean="0">
                <a:solidFill>
                  <a:schemeClr val="bg2"/>
                </a:solidFill>
              </a:rPr>
              <a:t> from the </a:t>
            </a:r>
            <a:r>
              <a:rPr lang="en-US" altLang="zh-CN" sz="1300" dirty="0" err="1" smtClean="0">
                <a:solidFill>
                  <a:schemeClr val="bg2"/>
                </a:solidFill>
              </a:rPr>
              <a:t>vPLMN</a:t>
            </a:r>
            <a:r>
              <a:rPr lang="en-US" altLang="zh-CN" sz="1300" dirty="0" smtClean="0">
                <a:solidFill>
                  <a:schemeClr val="bg2"/>
                </a:solidFill>
              </a:rPr>
              <a:t> NRF, and </a:t>
            </a:r>
            <a:r>
              <a:rPr lang="en-US" altLang="zh-CN" sz="1300" dirty="0" err="1" smtClean="0">
                <a:solidFill>
                  <a:schemeClr val="bg2"/>
                </a:solidFill>
              </a:rPr>
              <a:t>hNSSF</a:t>
            </a:r>
            <a:r>
              <a:rPr lang="en-US" altLang="zh-CN" sz="1300" dirty="0" smtClean="0">
                <a:solidFill>
                  <a:schemeClr val="bg2"/>
                </a:solidFill>
              </a:rPr>
              <a:t> as well as UDM from </a:t>
            </a:r>
            <a:r>
              <a:rPr lang="en-US" altLang="zh-CN" sz="1300" dirty="0" err="1" smtClean="0">
                <a:solidFill>
                  <a:schemeClr val="bg2"/>
                </a:solidFill>
              </a:rPr>
              <a:t>hPLMN</a:t>
            </a:r>
            <a:r>
              <a:rPr lang="en-US" altLang="zh-CN" sz="1300" dirty="0" smtClean="0">
                <a:solidFill>
                  <a:schemeClr val="bg2"/>
                </a:solidFill>
              </a:rPr>
              <a:t> NRF via the support of </a:t>
            </a:r>
            <a:r>
              <a:rPr lang="en-US" altLang="zh-CN" sz="1300" dirty="0" err="1" smtClean="0">
                <a:solidFill>
                  <a:schemeClr val="bg2"/>
                </a:solidFill>
              </a:rPr>
              <a:t>vPLMN</a:t>
            </a:r>
            <a:r>
              <a:rPr lang="en-US" altLang="zh-CN" sz="1300" dirty="0" smtClean="0">
                <a:solidFill>
                  <a:schemeClr val="bg2"/>
                </a:solidFill>
              </a:rPr>
              <a:t> NRF.</a:t>
            </a:r>
            <a:endParaRPr lang="en-US" sz="1300" dirty="0" smtClean="0">
              <a:solidFill>
                <a:schemeClr val="bg2"/>
              </a:solidFill>
            </a:endParaRPr>
          </a:p>
          <a:p>
            <a:pPr marL="228600" indent="-228600">
              <a:lnSpc>
                <a:spcPts val="1300"/>
              </a:lnSpc>
              <a:spcAft>
                <a:spcPts val="300"/>
              </a:spcAft>
              <a:buAutoNum type="arabicParenBoth" startAt="2"/>
            </a:pPr>
            <a:r>
              <a:rPr lang="en-US" sz="1300" dirty="0" smtClean="0">
                <a:solidFill>
                  <a:schemeClr val="bg2"/>
                </a:solidFill>
              </a:rPr>
              <a:t>If Serving AMF is not operated in autonomous mode, it obtains the allowed NSSAI(</a:t>
            </a:r>
            <a:r>
              <a:rPr lang="en-US" sz="1300" dirty="0" err="1" smtClean="0">
                <a:solidFill>
                  <a:schemeClr val="bg2"/>
                </a:solidFill>
              </a:rPr>
              <a:t>vPLMN</a:t>
            </a:r>
            <a:r>
              <a:rPr lang="en-US" sz="1300" dirty="0" smtClean="0">
                <a:solidFill>
                  <a:schemeClr val="bg2"/>
                </a:solidFill>
              </a:rPr>
              <a:t>) from </a:t>
            </a:r>
            <a:r>
              <a:rPr lang="en-US" sz="1300" dirty="0" err="1" smtClean="0">
                <a:solidFill>
                  <a:schemeClr val="bg2"/>
                </a:solidFill>
              </a:rPr>
              <a:t>vNSSF</a:t>
            </a:r>
            <a:r>
              <a:rPr lang="en-US" sz="1300" dirty="0" smtClean="0">
                <a:solidFill>
                  <a:schemeClr val="bg2"/>
                </a:solidFill>
              </a:rPr>
              <a:t> after </a:t>
            </a:r>
            <a:r>
              <a:rPr lang="en-US" sz="1300" dirty="0" err="1" smtClean="0">
                <a:solidFill>
                  <a:schemeClr val="bg2"/>
                </a:solidFill>
              </a:rPr>
              <a:t>vNSSF</a:t>
            </a:r>
            <a:r>
              <a:rPr lang="en-US" sz="1300" dirty="0" smtClean="0">
                <a:solidFill>
                  <a:schemeClr val="bg2"/>
                </a:solidFill>
              </a:rPr>
              <a:t> examines Requested NSSAI (if provided) and Subscribed NSSAI from UDM. </a:t>
            </a:r>
            <a:r>
              <a:rPr lang="en-US" sz="1300" dirty="0" err="1" smtClean="0">
                <a:solidFill>
                  <a:schemeClr val="bg2"/>
                </a:solidFill>
              </a:rPr>
              <a:t>vNSSF</a:t>
            </a:r>
            <a:r>
              <a:rPr lang="en-US" sz="1300" dirty="0" smtClean="0">
                <a:solidFill>
                  <a:schemeClr val="bg2"/>
                </a:solidFill>
              </a:rPr>
              <a:t> may also provide the Target </a:t>
            </a:r>
            <a:r>
              <a:rPr lang="en-US" sz="1300" dirty="0" err="1" smtClean="0">
                <a:solidFill>
                  <a:schemeClr val="bg2"/>
                </a:solidFill>
              </a:rPr>
              <a:t>vNRF</a:t>
            </a:r>
            <a:r>
              <a:rPr lang="en-US" sz="1300" dirty="0" smtClean="0">
                <a:solidFill>
                  <a:schemeClr val="bg2"/>
                </a:solidFill>
              </a:rPr>
              <a:t>(s) </a:t>
            </a:r>
            <a:r>
              <a:rPr lang="en-US" sz="1300" dirty="0" smtClean="0">
                <a:solidFill>
                  <a:schemeClr val="bg2"/>
                </a:solidFill>
              </a:rPr>
              <a:t>as well target AMF set or candidates list of target AMFs  for the Allowed NSSAI. </a:t>
            </a:r>
            <a:r>
              <a:rPr lang="en-US" sz="1300" dirty="0" smtClean="0">
                <a:solidFill>
                  <a:schemeClr val="bg2"/>
                </a:solidFill>
              </a:rPr>
              <a:t> Once the serving AMF is confirmed, i.e. after steps         and        ... </a:t>
            </a:r>
            <a:r>
              <a:rPr lang="en-US" sz="1200" b="1" dirty="0" smtClean="0">
                <a:solidFill>
                  <a:schemeClr val="bg2"/>
                </a:solidFill>
              </a:rPr>
              <a:t>In </a:t>
            </a:r>
            <a:r>
              <a:rPr lang="en-US" sz="1200" b="1" dirty="0" smtClean="0">
                <a:solidFill>
                  <a:schemeClr val="bg2"/>
                </a:solidFill>
              </a:rPr>
              <a:t>case of </a:t>
            </a:r>
            <a:r>
              <a:rPr lang="en-US" sz="1200" b="1" u="sng" dirty="0" smtClean="0">
                <a:solidFill>
                  <a:schemeClr val="bg2"/>
                </a:solidFill>
              </a:rPr>
              <a:t>early binding </a:t>
            </a:r>
            <a:r>
              <a:rPr lang="en-US" sz="1200" b="1" u="sng" dirty="0" smtClean="0">
                <a:solidFill>
                  <a:schemeClr val="bg2"/>
                </a:solidFill>
              </a:rPr>
              <a:t>(pre-configured policy in </a:t>
            </a:r>
            <a:r>
              <a:rPr lang="en-US" sz="1200" b="1" u="sng" dirty="0" err="1" smtClean="0">
                <a:solidFill>
                  <a:schemeClr val="bg2"/>
                </a:solidFill>
              </a:rPr>
              <a:t>vNSSF</a:t>
            </a:r>
            <a:r>
              <a:rPr lang="en-US" sz="1200" b="1" u="sng" dirty="0" smtClean="0">
                <a:solidFill>
                  <a:schemeClr val="bg2"/>
                </a:solidFill>
              </a:rPr>
              <a:t>) </a:t>
            </a:r>
            <a:r>
              <a:rPr lang="en-US" sz="1200" b="1" dirty="0" smtClean="0">
                <a:solidFill>
                  <a:schemeClr val="bg2"/>
                </a:solidFill>
              </a:rPr>
              <a:t>…..</a:t>
            </a:r>
            <a:endParaRPr lang="en-US" sz="1200" b="1" dirty="0" smtClean="0">
              <a:solidFill>
                <a:schemeClr val="bg2"/>
              </a:solidFill>
            </a:endParaRPr>
          </a:p>
          <a:p>
            <a:pPr marL="228600" indent="-228600">
              <a:lnSpc>
                <a:spcPts val="1200"/>
              </a:lnSpc>
              <a:spcAft>
                <a:spcPts val="300"/>
              </a:spcAft>
            </a:pPr>
            <a:r>
              <a:rPr lang="en-US" sz="1200" b="1" dirty="0" smtClean="0">
                <a:solidFill>
                  <a:schemeClr val="bg2"/>
                </a:solidFill>
              </a:rPr>
              <a:t>	</a:t>
            </a:r>
            <a:r>
              <a:rPr lang="en-US" sz="1200" b="1" dirty="0" smtClean="0">
                <a:solidFill>
                  <a:schemeClr val="bg2"/>
                </a:solidFill>
              </a:rPr>
              <a:t>Option-1: </a:t>
            </a:r>
            <a:r>
              <a:rPr lang="en-US" sz="1200" dirty="0" smtClean="0">
                <a:solidFill>
                  <a:schemeClr val="bg2"/>
                </a:solidFill>
              </a:rPr>
              <a:t>if </a:t>
            </a:r>
            <a:r>
              <a:rPr lang="en-US" sz="1200" dirty="0">
                <a:solidFill>
                  <a:schemeClr val="bg2"/>
                </a:solidFill>
              </a:rPr>
              <a:t>there is </a:t>
            </a:r>
            <a:r>
              <a:rPr lang="en-US" sz="1200" b="1" dirty="0" smtClean="0">
                <a:solidFill>
                  <a:schemeClr val="bg2"/>
                </a:solidFill>
              </a:rPr>
              <a:t>“no” </a:t>
            </a:r>
            <a:r>
              <a:rPr lang="en-US" sz="1200" dirty="0">
                <a:solidFill>
                  <a:schemeClr val="bg2"/>
                </a:solidFill>
              </a:rPr>
              <a:t>interface between </a:t>
            </a:r>
            <a:r>
              <a:rPr lang="en-US" sz="1200" dirty="0" err="1" smtClean="0">
                <a:solidFill>
                  <a:schemeClr val="bg2"/>
                </a:solidFill>
              </a:rPr>
              <a:t>vPLMN’s</a:t>
            </a:r>
            <a:r>
              <a:rPr lang="en-US" sz="1200" dirty="0" smtClean="0">
                <a:solidFill>
                  <a:schemeClr val="bg2"/>
                </a:solidFill>
              </a:rPr>
              <a:t> and </a:t>
            </a:r>
            <a:r>
              <a:rPr lang="en-US" sz="1200" dirty="0" err="1" smtClean="0">
                <a:solidFill>
                  <a:schemeClr val="bg2"/>
                </a:solidFill>
              </a:rPr>
              <a:t>hPLMN’s</a:t>
            </a:r>
            <a:r>
              <a:rPr lang="en-US" sz="1200" dirty="0" smtClean="0">
                <a:solidFill>
                  <a:schemeClr val="bg2"/>
                </a:solidFill>
              </a:rPr>
              <a:t> NSSFs, </a:t>
            </a:r>
            <a:r>
              <a:rPr lang="en-US" sz="1200" dirty="0">
                <a:solidFill>
                  <a:schemeClr val="bg2"/>
                </a:solidFill>
              </a:rPr>
              <a:t>the serving AMF </a:t>
            </a:r>
            <a:r>
              <a:rPr lang="en-US" sz="1200" dirty="0" smtClean="0">
                <a:solidFill>
                  <a:schemeClr val="bg2"/>
                </a:solidFill>
              </a:rPr>
              <a:t>obtained the Target </a:t>
            </a:r>
            <a:r>
              <a:rPr lang="en-US" sz="1200" dirty="0" err="1" smtClean="0">
                <a:solidFill>
                  <a:schemeClr val="bg2"/>
                </a:solidFill>
              </a:rPr>
              <a:t>hNRF</a:t>
            </a:r>
            <a:r>
              <a:rPr lang="en-US" sz="1200" dirty="0" smtClean="0">
                <a:solidFill>
                  <a:schemeClr val="bg2"/>
                </a:solidFill>
              </a:rPr>
              <a:t>(s) </a:t>
            </a:r>
            <a:r>
              <a:rPr lang="en-US" sz="1200" dirty="0" smtClean="0">
                <a:solidFill>
                  <a:schemeClr val="bg2"/>
                </a:solidFill>
              </a:rPr>
              <a:t>directly from </a:t>
            </a:r>
            <a:r>
              <a:rPr lang="en-US" sz="1200" dirty="0" err="1" smtClean="0">
                <a:solidFill>
                  <a:schemeClr val="bg2"/>
                </a:solidFill>
              </a:rPr>
              <a:t>hNSSF</a:t>
            </a:r>
            <a:r>
              <a:rPr lang="en-US" sz="1200" dirty="0" smtClean="0">
                <a:solidFill>
                  <a:schemeClr val="bg2"/>
                </a:solidFill>
              </a:rPr>
              <a:t> over N22 by providing Allowed NSSAI(</a:t>
            </a:r>
            <a:r>
              <a:rPr lang="en-US" sz="1200" dirty="0" err="1" smtClean="0">
                <a:solidFill>
                  <a:schemeClr val="bg2"/>
                </a:solidFill>
              </a:rPr>
              <a:t>hPLMN</a:t>
            </a:r>
            <a:r>
              <a:rPr lang="en-US" sz="1200" dirty="0" smtClean="0">
                <a:solidFill>
                  <a:schemeClr val="bg2"/>
                </a:solidFill>
              </a:rPr>
              <a:t>). </a:t>
            </a:r>
            <a:endParaRPr lang="en-US" sz="1200" dirty="0">
              <a:solidFill>
                <a:schemeClr val="bg2"/>
              </a:solidFill>
            </a:endParaRPr>
          </a:p>
          <a:p>
            <a:pPr marL="228600" indent="-228600">
              <a:lnSpc>
                <a:spcPts val="1200"/>
              </a:lnSpc>
              <a:spcAft>
                <a:spcPts val="300"/>
              </a:spcAft>
            </a:pPr>
            <a:r>
              <a:rPr lang="en-US" sz="1200" dirty="0" smtClean="0">
                <a:solidFill>
                  <a:schemeClr val="bg2"/>
                </a:solidFill>
              </a:rPr>
              <a:t>	</a:t>
            </a:r>
            <a:r>
              <a:rPr lang="en-US" sz="1200" b="1" dirty="0" smtClean="0">
                <a:solidFill>
                  <a:schemeClr val="bg2"/>
                </a:solidFill>
              </a:rPr>
              <a:t>Option-2: </a:t>
            </a:r>
            <a:r>
              <a:rPr lang="en-US" sz="1200" dirty="0" smtClean="0">
                <a:solidFill>
                  <a:schemeClr val="bg2"/>
                </a:solidFill>
              </a:rPr>
              <a:t>if </a:t>
            </a:r>
            <a:r>
              <a:rPr lang="en-US" sz="1200" dirty="0" smtClean="0">
                <a:solidFill>
                  <a:schemeClr val="bg2"/>
                </a:solidFill>
              </a:rPr>
              <a:t>there is interface between the NSSFs, the serving AMF obtained the Target </a:t>
            </a:r>
            <a:r>
              <a:rPr lang="en-US" sz="1200" dirty="0" err="1" smtClean="0">
                <a:solidFill>
                  <a:schemeClr val="bg2"/>
                </a:solidFill>
              </a:rPr>
              <a:t>hNRF</a:t>
            </a:r>
            <a:r>
              <a:rPr lang="en-US" sz="1200" dirty="0" smtClean="0">
                <a:solidFill>
                  <a:schemeClr val="bg2"/>
                </a:solidFill>
              </a:rPr>
              <a:t>(s) </a:t>
            </a:r>
            <a:r>
              <a:rPr lang="en-US" sz="1200" dirty="0" smtClean="0">
                <a:solidFill>
                  <a:schemeClr val="bg2"/>
                </a:solidFill>
              </a:rPr>
              <a:t>from </a:t>
            </a:r>
            <a:r>
              <a:rPr lang="en-US" sz="1200" dirty="0" err="1" smtClean="0">
                <a:solidFill>
                  <a:schemeClr val="bg2"/>
                </a:solidFill>
              </a:rPr>
              <a:t>hNSSF</a:t>
            </a:r>
            <a:r>
              <a:rPr lang="en-US" sz="1200" dirty="0" smtClean="0">
                <a:solidFill>
                  <a:schemeClr val="bg2"/>
                </a:solidFill>
              </a:rPr>
              <a:t> via </a:t>
            </a:r>
            <a:r>
              <a:rPr lang="en-US" sz="1200" dirty="0" err="1" smtClean="0">
                <a:solidFill>
                  <a:schemeClr val="bg2"/>
                </a:solidFill>
              </a:rPr>
              <a:t>vNSSF</a:t>
            </a:r>
            <a:r>
              <a:rPr lang="en-US" sz="1200" dirty="0">
                <a:solidFill>
                  <a:schemeClr val="bg2"/>
                </a:solidFill>
              </a:rPr>
              <a:t> </a:t>
            </a:r>
            <a:r>
              <a:rPr lang="en-US" sz="1200" dirty="0" smtClean="0">
                <a:solidFill>
                  <a:schemeClr val="bg2"/>
                </a:solidFill>
              </a:rPr>
              <a:t>by providing Allowed NSSAI(</a:t>
            </a:r>
            <a:r>
              <a:rPr lang="en-US" sz="1200" dirty="0" err="1" smtClean="0">
                <a:solidFill>
                  <a:schemeClr val="bg2"/>
                </a:solidFill>
              </a:rPr>
              <a:t>hPLMN</a:t>
            </a:r>
            <a:r>
              <a:rPr lang="en-US" sz="1200" dirty="0" smtClean="0">
                <a:solidFill>
                  <a:schemeClr val="bg2"/>
                </a:solidFill>
              </a:rPr>
              <a:t>).</a:t>
            </a:r>
          </a:p>
        </p:txBody>
      </p:sp>
      <p:sp>
        <p:nvSpPr>
          <p:cNvPr id="5" name="TextBox 4"/>
          <p:cNvSpPr txBox="1"/>
          <p:nvPr/>
        </p:nvSpPr>
        <p:spPr>
          <a:xfrm>
            <a:off x="69486" y="66994"/>
            <a:ext cx="4129079" cy="502702"/>
          </a:xfrm>
          <a:prstGeom prst="rect">
            <a:avLst/>
          </a:prstGeom>
          <a:noFill/>
        </p:spPr>
        <p:txBody>
          <a:bodyPr wrap="none" rtlCol="0">
            <a:spAutoFit/>
          </a:bodyPr>
          <a:lstStyle/>
          <a:p>
            <a:pPr>
              <a:lnSpc>
                <a:spcPts val="1800"/>
              </a:lnSpc>
            </a:pPr>
            <a:r>
              <a:rPr lang="en-US" sz="2000" b="1" dirty="0" smtClean="0"/>
              <a:t>Proposal to address the Editor’s Note</a:t>
            </a:r>
          </a:p>
          <a:p>
            <a:pPr>
              <a:lnSpc>
                <a:spcPts val="1400"/>
              </a:lnSpc>
            </a:pPr>
            <a:r>
              <a:rPr lang="en-US" sz="2000" b="1" dirty="0" smtClean="0"/>
              <a:t>- </a:t>
            </a:r>
            <a:r>
              <a:rPr lang="en-US" sz="1400" b="1" dirty="0" smtClean="0"/>
              <a:t>UE Initial Registration (Roaming)</a:t>
            </a:r>
          </a:p>
        </p:txBody>
      </p:sp>
      <p:grpSp>
        <p:nvGrpSpPr>
          <p:cNvPr id="123" name="组合 122"/>
          <p:cNvGrpSpPr/>
          <p:nvPr/>
        </p:nvGrpSpPr>
        <p:grpSpPr>
          <a:xfrm>
            <a:off x="997685" y="49570"/>
            <a:ext cx="7704696" cy="2405759"/>
            <a:chOff x="1286035" y="672300"/>
            <a:chExt cx="7704696" cy="2405759"/>
          </a:xfrm>
        </p:grpSpPr>
        <p:sp>
          <p:nvSpPr>
            <p:cNvPr id="2" name="Rounded Rectangle 1"/>
            <p:cNvSpPr/>
            <p:nvPr/>
          </p:nvSpPr>
          <p:spPr bwMode="auto">
            <a:xfrm>
              <a:off x="1286035" y="2425275"/>
              <a:ext cx="438150" cy="304800"/>
            </a:xfrm>
            <a:prstGeom prst="round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UE</a:t>
              </a:r>
            </a:p>
          </p:txBody>
        </p:sp>
        <p:sp>
          <p:nvSpPr>
            <p:cNvPr id="3" name="Oval 2"/>
            <p:cNvSpPr/>
            <p:nvPr/>
          </p:nvSpPr>
          <p:spPr bwMode="auto">
            <a:xfrm>
              <a:off x="2289234" y="2310975"/>
              <a:ext cx="720826" cy="552450"/>
            </a:xfrm>
            <a:prstGeom prst="ellipse">
              <a:avLst/>
            </a:prstGeom>
            <a:solidFill>
              <a:schemeClr val="bg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ct val="150000"/>
                </a:lnSpc>
                <a:spcBef>
                  <a:spcPts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RAN</a:t>
              </a:r>
            </a:p>
          </p:txBody>
        </p:sp>
        <p:sp>
          <p:nvSpPr>
            <p:cNvPr id="6" name="Rounded Rectangle 5"/>
            <p:cNvSpPr/>
            <p:nvPr/>
          </p:nvSpPr>
          <p:spPr bwMode="auto">
            <a:xfrm>
              <a:off x="3772060" y="2353836"/>
              <a:ext cx="702890" cy="509587"/>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Serving </a:t>
              </a: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lang="en-US" sz="1200" b="1" dirty="0" smtClean="0"/>
                <a:t>AMF </a:t>
              </a:r>
              <a:endParaRPr kumimoji="0" lang="en-US" sz="1200" b="1" i="0" u="none" strike="noStrike" cap="none" normalizeH="0" baseline="0" dirty="0" smtClean="0">
                <a:ln>
                  <a:noFill/>
                </a:ln>
                <a:solidFill>
                  <a:schemeClr val="tx1"/>
                </a:solidFill>
                <a:effectLst/>
              </a:endParaRPr>
            </a:p>
          </p:txBody>
        </p:sp>
        <p:sp>
          <p:nvSpPr>
            <p:cNvPr id="7" name="Rounded Rectangle 6"/>
            <p:cNvSpPr/>
            <p:nvPr/>
          </p:nvSpPr>
          <p:spPr bwMode="auto">
            <a:xfrm>
              <a:off x="5257960" y="2349073"/>
              <a:ext cx="702890" cy="514351"/>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kumimoji="0" lang="en-US" sz="8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a:p>
              <a:pPr marL="0" marR="0" indent="0" algn="ctr" defTabSz="457200" rtl="0" eaLnBrk="1" fontAlgn="base" latinLnBrk="0" hangingPunct="1">
                <a:lnSpc>
                  <a:spcPts val="900"/>
                </a:lnSpc>
                <a:spcBef>
                  <a:spcPct val="0"/>
                </a:spcBef>
                <a:spcAft>
                  <a:spcPct val="0"/>
                </a:spcAft>
                <a:buClrTx/>
                <a:buSzTx/>
                <a:buFont typeface="Arial" pitchFamily="34" charset="0"/>
                <a:buNone/>
                <a:tabLst/>
              </a:pP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vNSSF</a:t>
              </a:r>
              <a:endPar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8" name="Rounded Rectangle 7"/>
            <p:cNvSpPr/>
            <p:nvPr/>
          </p:nvSpPr>
          <p:spPr bwMode="auto">
            <a:xfrm>
              <a:off x="8287841" y="1812244"/>
              <a:ext cx="702890" cy="40957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ts val="0"/>
                </a:spcBef>
                <a:spcAft>
                  <a:spcPct val="0"/>
                </a:spcAft>
                <a:buClrTx/>
                <a:buSzTx/>
                <a:buFont typeface="Arial" pitchFamily="34" charset="0"/>
                <a:buNone/>
                <a:tabLst/>
              </a:pPr>
              <a:endParaRPr kumimoji="0" lang="en-US" sz="1200" b="1" i="0" u="none" strike="noStrike" cap="none" normalizeH="0" baseline="0" dirty="0" smtClean="0">
                <a:ln>
                  <a:noFill/>
                </a:ln>
                <a:solidFill>
                  <a:schemeClr val="tx1"/>
                </a:solidFill>
                <a:effectLst/>
              </a:endParaRPr>
            </a:p>
            <a:p>
              <a:pPr marL="0" marR="0" indent="0" algn="ctr" defTabSz="457200" rtl="0" eaLnBrk="1" fontAlgn="base" latinLnBrk="0" hangingPunct="1">
                <a:lnSpc>
                  <a:spcPts val="800"/>
                </a:lnSpc>
                <a:spcBef>
                  <a:spcPts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UDM</a:t>
              </a:r>
            </a:p>
          </p:txBody>
        </p:sp>
        <p:sp>
          <p:nvSpPr>
            <p:cNvPr id="9" name="Rounded Rectangle 8"/>
            <p:cNvSpPr/>
            <p:nvPr/>
          </p:nvSpPr>
          <p:spPr bwMode="auto">
            <a:xfrm>
              <a:off x="3760575" y="1258910"/>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vPLMN</a:t>
              </a: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 NRF</a:t>
              </a:r>
            </a:p>
          </p:txBody>
        </p:sp>
        <p:cxnSp>
          <p:nvCxnSpPr>
            <p:cNvPr id="12" name="Straight Arrow Connector 11"/>
            <p:cNvCxnSpPr/>
            <p:nvPr/>
          </p:nvCxnSpPr>
          <p:spPr bwMode="auto">
            <a:xfrm>
              <a:off x="1752760" y="2520524"/>
              <a:ext cx="542925"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4" name="Straight Arrow Connector 13"/>
            <p:cNvCxnSpPr/>
            <p:nvPr/>
          </p:nvCxnSpPr>
          <p:spPr bwMode="auto">
            <a:xfrm flipV="1">
              <a:off x="3010060" y="2501475"/>
              <a:ext cx="704850" cy="1905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5" name="Straight Arrow Connector 24"/>
            <p:cNvCxnSpPr>
              <a:stCxn id="9" idx="2"/>
              <a:endCxn id="6" idx="0"/>
            </p:cNvCxnSpPr>
            <p:nvPr/>
          </p:nvCxnSpPr>
          <p:spPr bwMode="auto">
            <a:xfrm>
              <a:off x="4112020" y="1668486"/>
              <a:ext cx="11485" cy="685350"/>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15" name="Straight Arrow Connector 14"/>
            <p:cNvCxnSpPr/>
            <p:nvPr/>
          </p:nvCxnSpPr>
          <p:spPr bwMode="auto">
            <a:xfrm>
              <a:off x="4620586" y="2064657"/>
              <a:ext cx="3662944" cy="5471"/>
            </a:xfrm>
            <a:prstGeom prst="straightConnector1">
              <a:avLst/>
            </a:prstGeom>
            <a:solidFill>
              <a:schemeClr val="accent1"/>
            </a:solidFill>
            <a:ln w="9525" cap="flat" cmpd="sng" algn="ctr">
              <a:solidFill>
                <a:schemeClr val="tx1"/>
              </a:solidFill>
              <a:prstDash val="solid"/>
              <a:round/>
              <a:headEnd type="none" w="med" len="med"/>
              <a:tailEnd type="arrow" w="med" len="med"/>
            </a:ln>
            <a:effectLst/>
          </p:spPr>
        </p:cxnSp>
        <p:cxnSp>
          <p:nvCxnSpPr>
            <p:cNvPr id="31" name="Straight Arrow Connector 30"/>
            <p:cNvCxnSpPr/>
            <p:nvPr/>
          </p:nvCxnSpPr>
          <p:spPr bwMode="auto">
            <a:xfrm>
              <a:off x="4508486" y="2601487"/>
              <a:ext cx="722361" cy="0"/>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65" name="Straight Arrow Connector 64"/>
            <p:cNvCxnSpPr/>
            <p:nvPr/>
          </p:nvCxnSpPr>
          <p:spPr bwMode="auto">
            <a:xfrm flipH="1">
              <a:off x="1705135" y="2675304"/>
              <a:ext cx="590550" cy="47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69" name="Straight Arrow Connector 68"/>
            <p:cNvCxnSpPr/>
            <p:nvPr/>
          </p:nvCxnSpPr>
          <p:spPr bwMode="auto">
            <a:xfrm flipH="1">
              <a:off x="3010060" y="2703879"/>
              <a:ext cx="704850" cy="47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nvGrpSpPr>
            <p:cNvPr id="77" name="Group 76"/>
            <p:cNvGrpSpPr/>
            <p:nvPr/>
          </p:nvGrpSpPr>
          <p:grpSpPr>
            <a:xfrm>
              <a:off x="1884054" y="2362975"/>
              <a:ext cx="265143" cy="276999"/>
              <a:chOff x="3602007" y="1896544"/>
              <a:chExt cx="265143" cy="276999"/>
            </a:xfrm>
          </p:grpSpPr>
          <p:sp>
            <p:nvSpPr>
              <p:cNvPr id="75" name="Oval 74"/>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76" name="TextBox 75"/>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1</a:t>
                </a:r>
                <a:endParaRPr lang="en-US" sz="1200" b="1" dirty="0">
                  <a:solidFill>
                    <a:schemeClr val="bg2"/>
                  </a:solidFill>
                </a:endParaRPr>
              </a:p>
            </p:txBody>
          </p:sp>
        </p:grpSp>
        <p:grpSp>
          <p:nvGrpSpPr>
            <p:cNvPr id="78" name="Group 77"/>
            <p:cNvGrpSpPr/>
            <p:nvPr/>
          </p:nvGrpSpPr>
          <p:grpSpPr>
            <a:xfrm>
              <a:off x="3229913" y="2344311"/>
              <a:ext cx="265143" cy="276999"/>
              <a:chOff x="3602007" y="1896544"/>
              <a:chExt cx="265143" cy="276999"/>
            </a:xfrm>
          </p:grpSpPr>
          <p:sp>
            <p:nvSpPr>
              <p:cNvPr id="79" name="Oval 7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80" name="TextBox 79"/>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2</a:t>
                </a:r>
                <a:endParaRPr lang="en-US" sz="1200" b="1" dirty="0">
                  <a:solidFill>
                    <a:schemeClr val="bg2"/>
                  </a:solidFill>
                </a:endParaRPr>
              </a:p>
            </p:txBody>
          </p:sp>
        </p:grpSp>
        <p:grpSp>
          <p:nvGrpSpPr>
            <p:cNvPr id="87" name="Group 86"/>
            <p:cNvGrpSpPr/>
            <p:nvPr/>
          </p:nvGrpSpPr>
          <p:grpSpPr>
            <a:xfrm>
              <a:off x="3846877" y="2036080"/>
              <a:ext cx="265143" cy="276999"/>
              <a:chOff x="3602007" y="1896544"/>
              <a:chExt cx="265143" cy="276999"/>
            </a:xfrm>
          </p:grpSpPr>
          <p:sp>
            <p:nvSpPr>
              <p:cNvPr id="88" name="Oval 87"/>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89" name="TextBox 88"/>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3</a:t>
                </a:r>
                <a:endParaRPr lang="en-US" sz="1200" b="1" dirty="0">
                  <a:solidFill>
                    <a:schemeClr val="bg2"/>
                  </a:solidFill>
                </a:endParaRPr>
              </a:p>
            </p:txBody>
          </p:sp>
        </p:grpSp>
        <p:grpSp>
          <p:nvGrpSpPr>
            <p:cNvPr id="90" name="Group 89"/>
            <p:cNvGrpSpPr/>
            <p:nvPr/>
          </p:nvGrpSpPr>
          <p:grpSpPr>
            <a:xfrm>
              <a:off x="4071991" y="2031959"/>
              <a:ext cx="265143" cy="276999"/>
              <a:chOff x="3602007" y="1896544"/>
              <a:chExt cx="265143" cy="276999"/>
            </a:xfrm>
          </p:grpSpPr>
          <p:sp>
            <p:nvSpPr>
              <p:cNvPr id="91" name="Oval 9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92" name="TextBox 91"/>
              <p:cNvSpPr txBox="1"/>
              <p:nvPr/>
            </p:nvSpPr>
            <p:spPr>
              <a:xfrm>
                <a:off x="3602007" y="1896544"/>
                <a:ext cx="263214" cy="276999"/>
              </a:xfrm>
              <a:prstGeom prst="rect">
                <a:avLst/>
              </a:prstGeom>
              <a:noFill/>
            </p:spPr>
            <p:txBody>
              <a:bodyPr wrap="none" rtlCol="0">
                <a:spAutoFit/>
              </a:bodyPr>
              <a:lstStyle/>
              <a:p>
                <a:r>
                  <a:rPr lang="en-US" sz="1200" b="1" dirty="0">
                    <a:solidFill>
                      <a:schemeClr val="bg2"/>
                    </a:solidFill>
                  </a:rPr>
                  <a:t>6</a:t>
                </a:r>
              </a:p>
            </p:txBody>
          </p:sp>
        </p:grpSp>
        <p:grpSp>
          <p:nvGrpSpPr>
            <p:cNvPr id="93" name="Group 92"/>
            <p:cNvGrpSpPr/>
            <p:nvPr/>
          </p:nvGrpSpPr>
          <p:grpSpPr>
            <a:xfrm>
              <a:off x="4555289" y="2382025"/>
              <a:ext cx="263214" cy="276999"/>
              <a:chOff x="3421032" y="1896544"/>
              <a:chExt cx="263214" cy="276999"/>
            </a:xfrm>
          </p:grpSpPr>
          <p:sp>
            <p:nvSpPr>
              <p:cNvPr id="94" name="Oval 93"/>
              <p:cNvSpPr/>
              <p:nvPr/>
            </p:nvSpPr>
            <p:spPr bwMode="auto">
              <a:xfrm>
                <a:off x="3457575"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95" name="TextBox 94"/>
              <p:cNvSpPr txBox="1"/>
              <p:nvPr/>
            </p:nvSpPr>
            <p:spPr>
              <a:xfrm>
                <a:off x="3421032" y="1896544"/>
                <a:ext cx="263214" cy="276999"/>
              </a:xfrm>
              <a:prstGeom prst="rect">
                <a:avLst/>
              </a:prstGeom>
              <a:noFill/>
            </p:spPr>
            <p:txBody>
              <a:bodyPr wrap="none" rtlCol="0">
                <a:spAutoFit/>
              </a:bodyPr>
              <a:lstStyle/>
              <a:p>
                <a:r>
                  <a:rPr lang="en-US" sz="1200" b="1" dirty="0" smtClean="0">
                    <a:solidFill>
                      <a:schemeClr val="bg2"/>
                    </a:solidFill>
                  </a:rPr>
                  <a:t>9</a:t>
                </a:r>
                <a:endParaRPr lang="en-US" sz="1200" b="1" dirty="0">
                  <a:solidFill>
                    <a:schemeClr val="bg2"/>
                  </a:solidFill>
                </a:endParaRPr>
              </a:p>
            </p:txBody>
          </p:sp>
        </p:grpSp>
        <p:grpSp>
          <p:nvGrpSpPr>
            <p:cNvPr id="96" name="Group 95"/>
            <p:cNvGrpSpPr/>
            <p:nvPr/>
          </p:nvGrpSpPr>
          <p:grpSpPr>
            <a:xfrm>
              <a:off x="4774988" y="2379167"/>
              <a:ext cx="341760" cy="276999"/>
              <a:chOff x="3630582" y="1677469"/>
              <a:chExt cx="341760" cy="276999"/>
            </a:xfrm>
          </p:grpSpPr>
          <p:sp>
            <p:nvSpPr>
              <p:cNvPr id="97" name="Oval 96"/>
              <p:cNvSpPr/>
              <p:nvPr/>
            </p:nvSpPr>
            <p:spPr bwMode="auto">
              <a:xfrm>
                <a:off x="3686175" y="1711517"/>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98" name="TextBox 97"/>
              <p:cNvSpPr txBox="1"/>
              <p:nvPr/>
            </p:nvSpPr>
            <p:spPr>
              <a:xfrm>
                <a:off x="3630582" y="1677469"/>
                <a:ext cx="341760" cy="276999"/>
              </a:xfrm>
              <a:prstGeom prst="rect">
                <a:avLst/>
              </a:prstGeom>
              <a:noFill/>
            </p:spPr>
            <p:txBody>
              <a:bodyPr wrap="none" rtlCol="0">
                <a:spAutoFit/>
              </a:bodyPr>
              <a:lstStyle/>
              <a:p>
                <a:r>
                  <a:rPr lang="en-US" sz="1200" b="1" dirty="0" smtClean="0">
                    <a:solidFill>
                      <a:schemeClr val="bg2"/>
                    </a:solidFill>
                  </a:rPr>
                  <a:t>10</a:t>
                </a:r>
                <a:endParaRPr lang="en-US" sz="1200" b="1" dirty="0">
                  <a:solidFill>
                    <a:schemeClr val="bg2"/>
                  </a:solidFill>
                </a:endParaRPr>
              </a:p>
            </p:txBody>
          </p:sp>
        </p:grpSp>
        <p:grpSp>
          <p:nvGrpSpPr>
            <p:cNvPr id="108" name="Group 107"/>
            <p:cNvGrpSpPr/>
            <p:nvPr/>
          </p:nvGrpSpPr>
          <p:grpSpPr>
            <a:xfrm>
              <a:off x="3229913" y="2613232"/>
              <a:ext cx="341760" cy="276999"/>
              <a:chOff x="3602007" y="1896544"/>
              <a:chExt cx="341760" cy="276999"/>
            </a:xfrm>
          </p:grpSpPr>
          <p:sp>
            <p:nvSpPr>
              <p:cNvPr id="109" name="Oval 10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10" name="TextBox 109"/>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11</a:t>
                </a:r>
                <a:endParaRPr lang="en-US" sz="1200" b="1" dirty="0">
                  <a:solidFill>
                    <a:schemeClr val="bg2"/>
                  </a:solidFill>
                </a:endParaRPr>
              </a:p>
            </p:txBody>
          </p:sp>
        </p:grpSp>
        <p:grpSp>
          <p:nvGrpSpPr>
            <p:cNvPr id="111" name="Group 110"/>
            <p:cNvGrpSpPr/>
            <p:nvPr/>
          </p:nvGrpSpPr>
          <p:grpSpPr>
            <a:xfrm>
              <a:off x="1829530" y="2586424"/>
              <a:ext cx="341760" cy="276999"/>
              <a:chOff x="3602007" y="1896544"/>
              <a:chExt cx="341760" cy="276999"/>
            </a:xfrm>
          </p:grpSpPr>
          <p:sp>
            <p:nvSpPr>
              <p:cNvPr id="112" name="Oval 111"/>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13" name="TextBox 112"/>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12</a:t>
                </a:r>
                <a:endParaRPr lang="en-US" sz="1200" b="1" dirty="0">
                  <a:solidFill>
                    <a:schemeClr val="bg2"/>
                  </a:solidFill>
                </a:endParaRPr>
              </a:p>
            </p:txBody>
          </p:sp>
        </p:grpSp>
        <p:cxnSp>
          <p:nvCxnSpPr>
            <p:cNvPr id="99" name="Straight Arrow Connector 98"/>
            <p:cNvCxnSpPr/>
            <p:nvPr/>
          </p:nvCxnSpPr>
          <p:spPr bwMode="auto">
            <a:xfrm flipH="1">
              <a:off x="4463466" y="2066707"/>
              <a:ext cx="157120" cy="315318"/>
            </a:xfrm>
            <a:prstGeom prst="straightConnector1">
              <a:avLst/>
            </a:prstGeom>
            <a:solidFill>
              <a:schemeClr val="accent1"/>
            </a:solidFill>
            <a:ln w="9525" cap="flat" cmpd="sng" algn="ctr">
              <a:solidFill>
                <a:schemeClr val="tx1"/>
              </a:solidFill>
              <a:prstDash val="solid"/>
              <a:round/>
              <a:headEnd type="none" w="med" len="med"/>
              <a:tailEnd type="arrow" w="med" len="med"/>
            </a:ln>
            <a:effectLst/>
          </p:spPr>
        </p:cxnSp>
        <p:sp>
          <p:nvSpPr>
            <p:cNvPr id="100" name="Rounded Rectangle 99"/>
            <p:cNvSpPr/>
            <p:nvPr/>
          </p:nvSpPr>
          <p:spPr bwMode="auto">
            <a:xfrm>
              <a:off x="8287841" y="1206522"/>
              <a:ext cx="702890" cy="40957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lang="en-US" sz="1200" b="1" dirty="0" err="1"/>
                <a:t>h</a:t>
              </a: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PLMN</a:t>
              </a: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 NRF</a:t>
              </a:r>
            </a:p>
          </p:txBody>
        </p:sp>
        <p:cxnSp>
          <p:nvCxnSpPr>
            <p:cNvPr id="101" name="Straight Arrow Connector 100"/>
            <p:cNvCxnSpPr/>
            <p:nvPr/>
          </p:nvCxnSpPr>
          <p:spPr bwMode="auto">
            <a:xfrm flipH="1">
              <a:off x="4459154" y="1463273"/>
              <a:ext cx="3824376" cy="0"/>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sp>
          <p:nvSpPr>
            <p:cNvPr id="102" name="Rounded Rectangle 101"/>
            <p:cNvSpPr/>
            <p:nvPr/>
          </p:nvSpPr>
          <p:spPr bwMode="auto">
            <a:xfrm>
              <a:off x="8287841" y="2361318"/>
              <a:ext cx="702890" cy="514351"/>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kumimoji="0" lang="en-US" sz="8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a:p>
              <a:pPr marL="0" marR="0" indent="0" algn="ctr" defTabSz="457200" rtl="0" eaLnBrk="1" fontAlgn="base" latinLnBrk="0" hangingPunct="1">
                <a:lnSpc>
                  <a:spcPts val="900"/>
                </a:lnSpc>
                <a:spcBef>
                  <a:spcPct val="0"/>
                </a:spcBef>
                <a:spcAft>
                  <a:spcPct val="0"/>
                </a:spcAft>
                <a:buClrTx/>
                <a:buSzTx/>
                <a:buFont typeface="Arial" pitchFamily="34" charset="0"/>
                <a:buNone/>
                <a:tabLst/>
              </a:pPr>
              <a:r>
                <a:rPr lang="en-US" sz="1200" b="1" dirty="0" err="1"/>
                <a:t>h</a:t>
              </a: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NSSF</a:t>
              </a:r>
              <a:endPar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grpSp>
          <p:nvGrpSpPr>
            <p:cNvPr id="104" name="Group 103"/>
            <p:cNvGrpSpPr/>
            <p:nvPr/>
          </p:nvGrpSpPr>
          <p:grpSpPr>
            <a:xfrm>
              <a:off x="4732583" y="1783221"/>
              <a:ext cx="265143" cy="276999"/>
              <a:chOff x="3602007" y="1896544"/>
              <a:chExt cx="265143" cy="276999"/>
            </a:xfrm>
          </p:grpSpPr>
          <p:sp>
            <p:nvSpPr>
              <p:cNvPr id="105" name="Oval 104"/>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06" name="TextBox 105"/>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7</a:t>
                </a:r>
                <a:endParaRPr lang="en-US" sz="1200" b="1" dirty="0">
                  <a:solidFill>
                    <a:schemeClr val="bg2"/>
                  </a:solidFill>
                </a:endParaRPr>
              </a:p>
            </p:txBody>
          </p:sp>
        </p:grpSp>
        <p:grpSp>
          <p:nvGrpSpPr>
            <p:cNvPr id="107" name="Group 106"/>
            <p:cNvGrpSpPr/>
            <p:nvPr/>
          </p:nvGrpSpPr>
          <p:grpSpPr>
            <a:xfrm>
              <a:off x="4742732" y="1999438"/>
              <a:ext cx="265143" cy="276999"/>
              <a:chOff x="3602007" y="1896544"/>
              <a:chExt cx="265143" cy="276999"/>
            </a:xfrm>
          </p:grpSpPr>
          <p:sp>
            <p:nvSpPr>
              <p:cNvPr id="114" name="Oval 113"/>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24" name="TextBox 123"/>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8</a:t>
                </a:r>
                <a:endParaRPr lang="en-US" sz="1200" b="1" dirty="0">
                  <a:solidFill>
                    <a:schemeClr val="bg2"/>
                  </a:solidFill>
                </a:endParaRPr>
              </a:p>
            </p:txBody>
          </p:sp>
        </p:grpSp>
        <p:sp>
          <p:nvSpPr>
            <p:cNvPr id="67" name="Rounded Rectangle 66"/>
            <p:cNvSpPr/>
            <p:nvPr/>
          </p:nvSpPr>
          <p:spPr bwMode="auto">
            <a:xfrm>
              <a:off x="6274676" y="1111285"/>
              <a:ext cx="966203" cy="1966774"/>
            </a:xfrm>
            <a:prstGeom prst="roundRect">
              <a:avLst/>
            </a:prstGeom>
            <a:solidFill>
              <a:schemeClr val="bg1">
                <a:lumMod val="85000"/>
              </a:schemeClr>
            </a:solidFill>
            <a:ln w="9525" cap="flat" cmpd="sng" algn="ctr">
              <a:solidFill>
                <a:schemeClr val="tx1"/>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1" i="0" u="none" strike="noStrike" cap="none" normalizeH="0" baseline="0" dirty="0" smtClean="0">
                <a:ln>
                  <a:noFill/>
                </a:ln>
                <a:solidFill>
                  <a:schemeClr val="tx1"/>
                </a:solidFill>
                <a:effectLst/>
              </a:endParaRP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kumimoji="0" lang="en-US" sz="1200" b="1" i="0" u="none" strike="noStrike" cap="none" normalizeH="0" baseline="0" dirty="0" smtClean="0">
                <a:ln>
                  <a:noFill/>
                </a:ln>
                <a:solidFill>
                  <a:schemeClr val="tx1"/>
                </a:solidFill>
                <a:effectLst/>
              </a:endParaRP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lang="en-US" sz="1200" b="1" dirty="0"/>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Proxy</a:t>
              </a:r>
            </a:p>
            <a:p>
              <a:pPr marL="0" marR="0" indent="0" algn="ctr" defTabSz="457200" rtl="0" eaLnBrk="1" fontAlgn="base" latinLnBrk="0" hangingPunct="1">
                <a:lnSpc>
                  <a:spcPct val="100000"/>
                </a:lnSpc>
                <a:spcBef>
                  <a:spcPct val="0"/>
                </a:spcBef>
                <a:spcAft>
                  <a:spcPct val="0"/>
                </a:spcAft>
                <a:buClrTx/>
                <a:buSzTx/>
                <a:buFont typeface="Arial" pitchFamily="34" charset="0"/>
                <a:buNone/>
                <a:tabLst/>
              </a:pPr>
              <a:r>
                <a:rPr lang="en-US" sz="1200" b="1" dirty="0" smtClean="0"/>
                <a:t>Function</a:t>
              </a:r>
            </a:p>
            <a:p>
              <a:pPr marL="0" marR="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sz="1200" b="1" i="1" u="none" strike="noStrike" cap="none" normalizeH="0" baseline="0" dirty="0" smtClean="0">
                  <a:ln>
                    <a:noFill/>
                  </a:ln>
                  <a:solidFill>
                    <a:srgbClr val="FF0000"/>
                  </a:solidFill>
                  <a:effectLst/>
                </a:rPr>
                <a:t>(see TS 23.502 clause</a:t>
              </a:r>
              <a:r>
                <a:rPr kumimoji="0" lang="en-US" sz="1200" b="1" i="1" u="none" strike="noStrike" cap="none" normalizeH="0" dirty="0" smtClean="0">
                  <a:ln>
                    <a:noFill/>
                  </a:ln>
                  <a:solidFill>
                    <a:srgbClr val="FF0000"/>
                  </a:solidFill>
                  <a:effectLst/>
                </a:rPr>
                <a:t> 4.17.5)</a:t>
              </a:r>
              <a:endParaRPr kumimoji="0" lang="en-US" sz="1200" b="1" i="1" u="none" strike="noStrike" cap="none" normalizeH="0" baseline="0" dirty="0" smtClean="0">
                <a:ln>
                  <a:noFill/>
                </a:ln>
                <a:solidFill>
                  <a:srgbClr val="FF0000"/>
                </a:solidFill>
                <a:effectLst/>
              </a:endParaRPr>
            </a:p>
          </p:txBody>
        </p:sp>
        <p:cxnSp>
          <p:nvCxnSpPr>
            <p:cNvPr id="171" name="Straight Arrow Connector 170"/>
            <p:cNvCxnSpPr/>
            <p:nvPr/>
          </p:nvCxnSpPr>
          <p:spPr bwMode="auto">
            <a:xfrm flipV="1">
              <a:off x="4486915" y="2751731"/>
              <a:ext cx="3832456" cy="1"/>
            </a:xfrm>
            <a:prstGeom prst="straightConnector1">
              <a:avLst/>
            </a:prstGeom>
            <a:solidFill>
              <a:schemeClr val="accent1"/>
            </a:solidFill>
            <a:ln w="9525" cap="flat" cmpd="sng" algn="ctr">
              <a:solidFill>
                <a:schemeClr val="tx1"/>
              </a:solidFill>
              <a:prstDash val="dash"/>
              <a:round/>
              <a:headEnd type="arrow" w="med" len="med"/>
              <a:tailEnd type="arrow" w="med" len="med"/>
            </a:ln>
            <a:effectLst/>
          </p:spPr>
        </p:cxnSp>
        <p:grpSp>
          <p:nvGrpSpPr>
            <p:cNvPr id="185" name="Group 184"/>
            <p:cNvGrpSpPr/>
            <p:nvPr/>
          </p:nvGrpSpPr>
          <p:grpSpPr>
            <a:xfrm>
              <a:off x="5153986" y="1178551"/>
              <a:ext cx="265143" cy="276999"/>
              <a:chOff x="3602007" y="1896544"/>
              <a:chExt cx="265143" cy="276999"/>
            </a:xfrm>
          </p:grpSpPr>
          <p:sp>
            <p:nvSpPr>
              <p:cNvPr id="186" name="Oval 185"/>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87" name="TextBox 186"/>
              <p:cNvSpPr txBox="1"/>
              <p:nvPr/>
            </p:nvSpPr>
            <p:spPr>
              <a:xfrm>
                <a:off x="3602007" y="1896544"/>
                <a:ext cx="263214" cy="276999"/>
              </a:xfrm>
              <a:prstGeom prst="rect">
                <a:avLst/>
              </a:prstGeom>
              <a:noFill/>
            </p:spPr>
            <p:txBody>
              <a:bodyPr wrap="none" rtlCol="0">
                <a:spAutoFit/>
              </a:bodyPr>
              <a:lstStyle/>
              <a:p>
                <a:r>
                  <a:rPr lang="en-US" sz="1200" b="1" dirty="0">
                    <a:solidFill>
                      <a:schemeClr val="bg2"/>
                    </a:solidFill>
                  </a:rPr>
                  <a:t>4</a:t>
                </a:r>
              </a:p>
            </p:txBody>
          </p:sp>
        </p:grpSp>
        <p:grpSp>
          <p:nvGrpSpPr>
            <p:cNvPr id="188" name="Group 187"/>
            <p:cNvGrpSpPr/>
            <p:nvPr/>
          </p:nvGrpSpPr>
          <p:grpSpPr>
            <a:xfrm>
              <a:off x="5209627" y="1451163"/>
              <a:ext cx="263214" cy="276999"/>
              <a:chOff x="3651602" y="1896544"/>
              <a:chExt cx="263214" cy="276999"/>
            </a:xfrm>
          </p:grpSpPr>
          <p:sp>
            <p:nvSpPr>
              <p:cNvPr id="189" name="Oval 18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90" name="TextBox 189"/>
              <p:cNvSpPr txBox="1"/>
              <p:nvPr/>
            </p:nvSpPr>
            <p:spPr>
              <a:xfrm>
                <a:off x="3651602" y="1896544"/>
                <a:ext cx="263214" cy="276999"/>
              </a:xfrm>
              <a:prstGeom prst="rect">
                <a:avLst/>
              </a:prstGeom>
              <a:noFill/>
            </p:spPr>
            <p:txBody>
              <a:bodyPr wrap="none" rtlCol="0">
                <a:spAutoFit/>
              </a:bodyPr>
              <a:lstStyle/>
              <a:p>
                <a:r>
                  <a:rPr lang="en-US" sz="1200" b="1" dirty="0">
                    <a:solidFill>
                      <a:schemeClr val="bg2"/>
                    </a:solidFill>
                  </a:rPr>
                  <a:t>5</a:t>
                </a:r>
              </a:p>
            </p:txBody>
          </p:sp>
        </p:grpSp>
        <p:sp>
          <p:nvSpPr>
            <p:cNvPr id="71" name="TextBox 70"/>
            <p:cNvSpPr txBox="1"/>
            <p:nvPr/>
          </p:nvSpPr>
          <p:spPr>
            <a:xfrm>
              <a:off x="5088173" y="741953"/>
              <a:ext cx="869149" cy="369332"/>
            </a:xfrm>
            <a:prstGeom prst="rect">
              <a:avLst/>
            </a:prstGeom>
            <a:noFill/>
          </p:spPr>
          <p:txBody>
            <a:bodyPr wrap="none" rtlCol="0">
              <a:spAutoFit/>
            </a:bodyPr>
            <a:lstStyle/>
            <a:p>
              <a:r>
                <a:rPr lang="en-US" b="1" dirty="0" err="1" smtClean="0"/>
                <a:t>vPLMN</a:t>
              </a:r>
              <a:endParaRPr lang="en-US" b="1" dirty="0"/>
            </a:p>
          </p:txBody>
        </p:sp>
        <p:sp>
          <p:nvSpPr>
            <p:cNvPr id="122" name="TextBox 121"/>
            <p:cNvSpPr txBox="1"/>
            <p:nvPr/>
          </p:nvSpPr>
          <p:spPr>
            <a:xfrm>
              <a:off x="7467773" y="672300"/>
              <a:ext cx="883575" cy="369332"/>
            </a:xfrm>
            <a:prstGeom prst="rect">
              <a:avLst/>
            </a:prstGeom>
            <a:noFill/>
          </p:spPr>
          <p:txBody>
            <a:bodyPr wrap="none" rtlCol="0">
              <a:spAutoFit/>
            </a:bodyPr>
            <a:lstStyle/>
            <a:p>
              <a:r>
                <a:rPr lang="en-US" b="1" dirty="0" err="1"/>
                <a:t>h</a:t>
              </a:r>
              <a:r>
                <a:rPr lang="en-US" b="1" dirty="0" err="1" smtClean="0"/>
                <a:t>PLMN</a:t>
              </a:r>
              <a:endParaRPr lang="en-US" b="1" dirty="0"/>
            </a:p>
          </p:txBody>
        </p:sp>
      </p:grpSp>
      <p:sp>
        <p:nvSpPr>
          <p:cNvPr id="125" name="TextBox 124"/>
          <p:cNvSpPr txBox="1"/>
          <p:nvPr/>
        </p:nvSpPr>
        <p:spPr>
          <a:xfrm>
            <a:off x="215265" y="4287985"/>
            <a:ext cx="8776401" cy="559512"/>
          </a:xfrm>
          <a:prstGeom prst="rect">
            <a:avLst/>
          </a:prstGeom>
          <a:solidFill>
            <a:schemeClr val="bg1">
              <a:lumMod val="85000"/>
            </a:schemeClr>
          </a:solidFill>
        </p:spPr>
        <p:txBody>
          <a:bodyPr wrap="square" rtlCol="0">
            <a:spAutoFit/>
          </a:bodyPr>
          <a:lstStyle/>
          <a:p>
            <a:pPr>
              <a:lnSpc>
                <a:spcPts val="1200"/>
              </a:lnSpc>
            </a:pPr>
            <a:r>
              <a:rPr lang="en-US" altLang="zh-CN" sz="1300" b="1" i="1" u="sng" dirty="0" smtClean="0">
                <a:solidFill>
                  <a:srgbClr val="FF0000"/>
                </a:solidFill>
              </a:rPr>
              <a:t>Observation</a:t>
            </a:r>
            <a:r>
              <a:rPr lang="en-US" altLang="zh-CN" sz="1300" b="1" i="1" dirty="0" smtClean="0">
                <a:solidFill>
                  <a:srgbClr val="FF0000"/>
                </a:solidFill>
              </a:rPr>
              <a:t>: </a:t>
            </a:r>
            <a:r>
              <a:rPr lang="en-US" altLang="zh-CN" sz="1300" i="1" dirty="0" smtClean="0">
                <a:solidFill>
                  <a:srgbClr val="FF0000"/>
                </a:solidFill>
              </a:rPr>
              <a:t>In case of “</a:t>
            </a:r>
            <a:r>
              <a:rPr lang="en-US" altLang="zh-CN" sz="1300" i="1" u="sng" dirty="0" smtClean="0">
                <a:solidFill>
                  <a:srgbClr val="FF0000"/>
                </a:solidFill>
              </a:rPr>
              <a:t>early binding</a:t>
            </a:r>
            <a:r>
              <a:rPr lang="en-US" altLang="zh-CN" sz="1300" i="1" dirty="0" smtClean="0">
                <a:solidFill>
                  <a:srgbClr val="FF0000"/>
                </a:solidFill>
              </a:rPr>
              <a:t>”, (a) Leveraging Proxy Function can provide the topology hiding, if needed.  (b) Two viable options to support early binding without introducing additional procedures.  Both (a) and (b) provide more privacy control and no more procedure steps in both non-roaming and roaming scenarios than leveraging the hierarchy NRF approach.   </a:t>
            </a:r>
            <a:endParaRPr lang="en-US" sz="1300" i="1" dirty="0">
              <a:solidFill>
                <a:srgbClr val="FF0000"/>
              </a:solidFill>
            </a:endParaRPr>
          </a:p>
        </p:txBody>
      </p:sp>
      <p:cxnSp>
        <p:nvCxnSpPr>
          <p:cNvPr id="126" name="Straight Connector 171"/>
          <p:cNvCxnSpPr/>
          <p:nvPr/>
        </p:nvCxnSpPr>
        <p:spPr bwMode="auto">
          <a:xfrm>
            <a:off x="5927834" y="245846"/>
            <a:ext cx="0" cy="2199958"/>
          </a:xfrm>
          <a:prstGeom prst="line">
            <a:avLst/>
          </a:prstGeom>
          <a:solidFill>
            <a:schemeClr val="accent1"/>
          </a:solidFill>
          <a:ln w="28575" cap="flat" cmpd="sng" algn="ctr">
            <a:solidFill>
              <a:schemeClr val="tx1"/>
            </a:solidFill>
            <a:prstDash val="sysDot"/>
            <a:round/>
            <a:headEnd type="none" w="med" len="med"/>
            <a:tailEnd type="none" w="med" len="med"/>
          </a:ln>
          <a:effectLst/>
        </p:spPr>
      </p:cxnSp>
      <p:cxnSp>
        <p:nvCxnSpPr>
          <p:cNvPr id="64" name="Straight Arrow Connector 63"/>
          <p:cNvCxnSpPr/>
          <p:nvPr/>
        </p:nvCxnSpPr>
        <p:spPr bwMode="auto">
          <a:xfrm>
            <a:off x="3839234" y="2225769"/>
            <a:ext cx="0" cy="157012"/>
          </a:xfrm>
          <a:prstGeom prst="straightConnector1">
            <a:avLst/>
          </a:prstGeom>
          <a:solidFill>
            <a:schemeClr val="accent1"/>
          </a:solidFill>
          <a:ln w="9525" cap="flat" cmpd="sng" algn="ctr">
            <a:solidFill>
              <a:schemeClr val="tx1"/>
            </a:solidFill>
            <a:prstDash val="sysDash"/>
            <a:round/>
            <a:headEnd type="arrow" w="med" len="med"/>
            <a:tailEnd type="none" w="med" len="med"/>
          </a:ln>
          <a:effectLst/>
        </p:spPr>
      </p:cxnSp>
      <p:cxnSp>
        <p:nvCxnSpPr>
          <p:cNvPr id="66" name="Straight Arrow Connector 65"/>
          <p:cNvCxnSpPr/>
          <p:nvPr/>
        </p:nvCxnSpPr>
        <p:spPr bwMode="auto">
          <a:xfrm>
            <a:off x="3829412" y="2377310"/>
            <a:ext cx="4521524" cy="5471"/>
          </a:xfrm>
          <a:prstGeom prst="straightConnector1">
            <a:avLst/>
          </a:prstGeom>
          <a:solidFill>
            <a:schemeClr val="accent1"/>
          </a:solidFill>
          <a:ln w="9525" cap="flat" cmpd="sng" algn="ctr">
            <a:solidFill>
              <a:schemeClr val="tx1"/>
            </a:solidFill>
            <a:prstDash val="dash"/>
            <a:round/>
            <a:headEnd type="none" w="med" len="med"/>
            <a:tailEnd type="none" w="med" len="med"/>
          </a:ln>
          <a:effectLst/>
        </p:spPr>
      </p:cxnSp>
      <p:cxnSp>
        <p:nvCxnSpPr>
          <p:cNvPr id="68" name="Straight Arrow Connector 67"/>
          <p:cNvCxnSpPr/>
          <p:nvPr/>
        </p:nvCxnSpPr>
        <p:spPr bwMode="auto">
          <a:xfrm>
            <a:off x="8350936" y="2240695"/>
            <a:ext cx="0" cy="142086"/>
          </a:xfrm>
          <a:prstGeom prst="straightConnector1">
            <a:avLst/>
          </a:prstGeom>
          <a:solidFill>
            <a:schemeClr val="accent1"/>
          </a:solidFill>
          <a:ln w="9525" cap="flat" cmpd="sng" algn="ctr">
            <a:solidFill>
              <a:schemeClr val="tx1"/>
            </a:solidFill>
            <a:prstDash val="sysDash"/>
            <a:round/>
            <a:headEnd type="arrow" w="med" len="med"/>
            <a:tailEnd type="none" w="med" len="med"/>
          </a:ln>
          <a:effectLst/>
        </p:spPr>
      </p:cxnSp>
      <p:grpSp>
        <p:nvGrpSpPr>
          <p:cNvPr id="18" name="Group 17"/>
          <p:cNvGrpSpPr/>
          <p:nvPr/>
        </p:nvGrpSpPr>
        <p:grpSpPr>
          <a:xfrm>
            <a:off x="8428364" y="3136330"/>
            <a:ext cx="341760" cy="276999"/>
            <a:chOff x="8691217" y="66994"/>
            <a:chExt cx="341760" cy="276999"/>
          </a:xfrm>
        </p:grpSpPr>
        <p:sp>
          <p:nvSpPr>
            <p:cNvPr id="81" name="Oval 80"/>
            <p:cNvSpPr/>
            <p:nvPr/>
          </p:nvSpPr>
          <p:spPr bwMode="auto">
            <a:xfrm>
              <a:off x="8757322" y="119223"/>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73" name="TextBox 72"/>
            <p:cNvSpPr txBox="1"/>
            <p:nvPr/>
          </p:nvSpPr>
          <p:spPr>
            <a:xfrm>
              <a:off x="8691217" y="66994"/>
              <a:ext cx="341760" cy="276999"/>
            </a:xfrm>
            <a:prstGeom prst="rect">
              <a:avLst/>
            </a:prstGeom>
            <a:noFill/>
          </p:spPr>
          <p:txBody>
            <a:bodyPr wrap="none" rtlCol="0">
              <a:spAutoFit/>
            </a:bodyPr>
            <a:lstStyle/>
            <a:p>
              <a:r>
                <a:rPr lang="en-US" sz="1200" b="1" dirty="0" smtClean="0">
                  <a:solidFill>
                    <a:schemeClr val="bg2"/>
                  </a:solidFill>
                </a:rPr>
                <a:t>10</a:t>
              </a:r>
              <a:endParaRPr lang="en-US" sz="1200" b="1" dirty="0">
                <a:solidFill>
                  <a:schemeClr val="bg2"/>
                </a:solidFill>
              </a:endParaRPr>
            </a:p>
          </p:txBody>
        </p:sp>
      </p:grpSp>
      <p:grpSp>
        <p:nvGrpSpPr>
          <p:cNvPr id="85" name="Group 84"/>
          <p:cNvGrpSpPr/>
          <p:nvPr/>
        </p:nvGrpSpPr>
        <p:grpSpPr>
          <a:xfrm>
            <a:off x="7856608" y="3121992"/>
            <a:ext cx="298480" cy="276999"/>
            <a:chOff x="8691217" y="66994"/>
            <a:chExt cx="298480" cy="276999"/>
          </a:xfrm>
        </p:grpSpPr>
        <p:sp>
          <p:nvSpPr>
            <p:cNvPr id="86" name="Oval 85"/>
            <p:cNvSpPr/>
            <p:nvPr/>
          </p:nvSpPr>
          <p:spPr bwMode="auto">
            <a:xfrm>
              <a:off x="8757322" y="119223"/>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03" name="TextBox 102"/>
            <p:cNvSpPr txBox="1"/>
            <p:nvPr/>
          </p:nvSpPr>
          <p:spPr>
            <a:xfrm>
              <a:off x="8691217" y="66994"/>
              <a:ext cx="298480" cy="276999"/>
            </a:xfrm>
            <a:prstGeom prst="rect">
              <a:avLst/>
            </a:prstGeom>
            <a:noFill/>
          </p:spPr>
          <p:txBody>
            <a:bodyPr wrap="none" rtlCol="0">
              <a:spAutoFit/>
            </a:bodyPr>
            <a:lstStyle/>
            <a:p>
              <a:r>
                <a:rPr lang="en-US" sz="1200" b="1" dirty="0" smtClean="0">
                  <a:solidFill>
                    <a:schemeClr val="bg2"/>
                  </a:solidFill>
                </a:rPr>
                <a:t> 9</a:t>
              </a:r>
              <a:endParaRPr lang="en-US" sz="1200" b="1" dirty="0">
                <a:solidFill>
                  <a:schemeClr val="bg2"/>
                </a:solidFill>
              </a:endParaRPr>
            </a:p>
          </p:txBody>
        </p:sp>
      </p:grpSp>
      <p:sp>
        <p:nvSpPr>
          <p:cNvPr id="20" name="Rectangle 19"/>
          <p:cNvSpPr/>
          <p:nvPr/>
        </p:nvSpPr>
        <p:spPr>
          <a:xfrm>
            <a:off x="7101850" y="1909094"/>
            <a:ext cx="754758" cy="276999"/>
          </a:xfrm>
          <a:prstGeom prst="rect">
            <a:avLst/>
          </a:prstGeom>
        </p:spPr>
        <p:txBody>
          <a:bodyPr wrap="none">
            <a:spAutoFit/>
          </a:bodyPr>
          <a:lstStyle/>
          <a:p>
            <a:r>
              <a:rPr lang="en-US" sz="1200" b="1" dirty="0">
                <a:solidFill>
                  <a:schemeClr val="bg2"/>
                </a:solidFill>
              </a:rPr>
              <a:t>Option-1</a:t>
            </a:r>
            <a:endParaRPr lang="en-US" sz="1200" b="1" dirty="0"/>
          </a:p>
        </p:txBody>
      </p:sp>
      <p:sp>
        <p:nvSpPr>
          <p:cNvPr id="115" name="Rectangle 114"/>
          <p:cNvSpPr/>
          <p:nvPr/>
        </p:nvSpPr>
        <p:spPr>
          <a:xfrm>
            <a:off x="7120900" y="2166269"/>
            <a:ext cx="754758" cy="276999"/>
          </a:xfrm>
          <a:prstGeom prst="rect">
            <a:avLst/>
          </a:prstGeom>
        </p:spPr>
        <p:txBody>
          <a:bodyPr wrap="none">
            <a:spAutoFit/>
          </a:bodyPr>
          <a:lstStyle/>
          <a:p>
            <a:r>
              <a:rPr lang="en-US" sz="1200" b="1" dirty="0" smtClean="0">
                <a:solidFill>
                  <a:schemeClr val="bg2"/>
                </a:solidFill>
              </a:rPr>
              <a:t>Option-2</a:t>
            </a:r>
            <a:endParaRPr lang="en-US" sz="1200" b="1" dirty="0"/>
          </a:p>
        </p:txBody>
      </p:sp>
    </p:spTree>
    <p:extLst>
      <p:ext uri="{BB962C8B-B14F-4D97-AF65-F5344CB8AC3E}">
        <p14:creationId xmlns:p14="http://schemas.microsoft.com/office/powerpoint/2010/main" val="3013123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552650" y="1051360"/>
            <a:ext cx="438150" cy="304800"/>
          </a:xfrm>
          <a:prstGeom prst="roundRect">
            <a:avLst/>
          </a:prstGeom>
          <a:solidFill>
            <a:schemeClr val="bg1">
              <a:lumMod val="9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UE</a:t>
            </a:r>
          </a:p>
        </p:txBody>
      </p:sp>
      <p:sp>
        <p:nvSpPr>
          <p:cNvPr id="3" name="Oval 2"/>
          <p:cNvSpPr/>
          <p:nvPr/>
        </p:nvSpPr>
        <p:spPr bwMode="auto">
          <a:xfrm>
            <a:off x="1555849" y="937060"/>
            <a:ext cx="720826" cy="552450"/>
          </a:xfrm>
          <a:prstGeom prst="ellipse">
            <a:avLst/>
          </a:prstGeom>
          <a:solidFill>
            <a:schemeClr val="bg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ct val="150000"/>
              </a:lnSpc>
              <a:spcBef>
                <a:spcPts val="0"/>
              </a:spcBef>
              <a:spcAft>
                <a:spcPct val="0"/>
              </a:spcAft>
              <a:buClrTx/>
              <a:buSzTx/>
              <a:buFont typeface="Arial" pitchFamily="34" charset="0"/>
              <a:buNone/>
              <a:tabLst/>
            </a:pPr>
            <a:r>
              <a:rPr kumimoji="0" lang="en-US" sz="14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RAN</a:t>
            </a:r>
          </a:p>
        </p:txBody>
      </p:sp>
      <p:sp>
        <p:nvSpPr>
          <p:cNvPr id="6" name="Rounded Rectangle 5"/>
          <p:cNvSpPr/>
          <p:nvPr/>
        </p:nvSpPr>
        <p:spPr bwMode="auto">
          <a:xfrm>
            <a:off x="3038675" y="1051360"/>
            <a:ext cx="702890" cy="438147"/>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Serving </a:t>
            </a: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lang="en-US" sz="1200" b="1" dirty="0" smtClean="0"/>
              <a:t>AMF </a:t>
            </a:r>
            <a:endParaRPr kumimoji="0" lang="en-US" sz="1200" b="1" i="0" u="none" strike="noStrike" cap="none" normalizeH="0" baseline="0" dirty="0" smtClean="0">
              <a:ln>
                <a:noFill/>
              </a:ln>
              <a:solidFill>
                <a:schemeClr val="tx1"/>
              </a:solidFill>
              <a:effectLst/>
            </a:endParaRPr>
          </a:p>
        </p:txBody>
      </p:sp>
      <p:sp>
        <p:nvSpPr>
          <p:cNvPr id="7" name="Rounded Rectangle 6"/>
          <p:cNvSpPr/>
          <p:nvPr/>
        </p:nvSpPr>
        <p:spPr bwMode="auto">
          <a:xfrm>
            <a:off x="4524575" y="1166045"/>
            <a:ext cx="702890" cy="268921"/>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ts val="0"/>
              </a:spcBef>
              <a:spcAft>
                <a:spcPct val="0"/>
              </a:spcAft>
              <a:buClrTx/>
              <a:buSzTx/>
              <a:buFont typeface="Arial" pitchFamily="34" charset="0"/>
              <a:buNone/>
              <a:tabLst/>
            </a:pP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vNSSF</a:t>
            </a:r>
            <a:endPar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cxnSp>
        <p:nvCxnSpPr>
          <p:cNvPr id="12" name="Straight Arrow Connector 11"/>
          <p:cNvCxnSpPr/>
          <p:nvPr/>
        </p:nvCxnSpPr>
        <p:spPr bwMode="auto">
          <a:xfrm>
            <a:off x="1019375" y="1146609"/>
            <a:ext cx="542925"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4" name="Straight Arrow Connector 13"/>
          <p:cNvCxnSpPr/>
          <p:nvPr/>
        </p:nvCxnSpPr>
        <p:spPr bwMode="auto">
          <a:xfrm flipV="1">
            <a:off x="2276675" y="1127560"/>
            <a:ext cx="704850" cy="1905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31" name="Straight Arrow Connector 30"/>
          <p:cNvCxnSpPr/>
          <p:nvPr/>
        </p:nvCxnSpPr>
        <p:spPr bwMode="auto">
          <a:xfrm>
            <a:off x="3775101" y="1284722"/>
            <a:ext cx="722361" cy="0"/>
          </a:xfrm>
          <a:prstGeom prst="straightConnector1">
            <a:avLst/>
          </a:prstGeom>
          <a:solidFill>
            <a:schemeClr val="accent1"/>
          </a:solidFill>
          <a:ln w="9525" cap="flat" cmpd="sng" algn="ctr">
            <a:solidFill>
              <a:schemeClr val="tx1"/>
            </a:solidFill>
            <a:prstDash val="dash"/>
            <a:round/>
            <a:headEnd type="arrow" w="med" len="med"/>
            <a:tailEnd type="arrow" w="med" len="med"/>
          </a:ln>
          <a:effectLst/>
        </p:spPr>
      </p:cxnSp>
      <p:cxnSp>
        <p:nvCxnSpPr>
          <p:cNvPr id="65" name="Straight Arrow Connector 64"/>
          <p:cNvCxnSpPr/>
          <p:nvPr/>
        </p:nvCxnSpPr>
        <p:spPr bwMode="auto">
          <a:xfrm flipH="1">
            <a:off x="971750" y="1301389"/>
            <a:ext cx="590550" cy="47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69" name="Straight Arrow Connector 68"/>
          <p:cNvCxnSpPr/>
          <p:nvPr/>
        </p:nvCxnSpPr>
        <p:spPr bwMode="auto">
          <a:xfrm flipH="1">
            <a:off x="2276675" y="1329964"/>
            <a:ext cx="704850" cy="47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nvGrpSpPr>
          <p:cNvPr id="77" name="Group 76"/>
          <p:cNvGrpSpPr/>
          <p:nvPr/>
        </p:nvGrpSpPr>
        <p:grpSpPr>
          <a:xfrm>
            <a:off x="1150669" y="989060"/>
            <a:ext cx="265143" cy="276999"/>
            <a:chOff x="3602007" y="1896544"/>
            <a:chExt cx="265143" cy="276999"/>
          </a:xfrm>
        </p:grpSpPr>
        <p:sp>
          <p:nvSpPr>
            <p:cNvPr id="75" name="Oval 74"/>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76" name="TextBox 75"/>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1</a:t>
              </a:r>
              <a:endParaRPr lang="en-US" sz="1200" b="1" dirty="0">
                <a:solidFill>
                  <a:schemeClr val="bg2"/>
                </a:solidFill>
              </a:endParaRPr>
            </a:p>
          </p:txBody>
        </p:sp>
      </p:grpSp>
      <p:grpSp>
        <p:nvGrpSpPr>
          <p:cNvPr id="78" name="Group 77"/>
          <p:cNvGrpSpPr/>
          <p:nvPr/>
        </p:nvGrpSpPr>
        <p:grpSpPr>
          <a:xfrm>
            <a:off x="2496528" y="970396"/>
            <a:ext cx="265143" cy="276999"/>
            <a:chOff x="3602007" y="1896544"/>
            <a:chExt cx="265143" cy="276999"/>
          </a:xfrm>
        </p:grpSpPr>
        <p:sp>
          <p:nvSpPr>
            <p:cNvPr id="79" name="Oval 7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80" name="TextBox 79"/>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2</a:t>
              </a:r>
              <a:endParaRPr lang="en-US" sz="1200" b="1" dirty="0">
                <a:solidFill>
                  <a:schemeClr val="bg2"/>
                </a:solidFill>
              </a:endParaRPr>
            </a:p>
          </p:txBody>
        </p:sp>
      </p:grpSp>
      <p:grpSp>
        <p:nvGrpSpPr>
          <p:cNvPr id="93" name="Group 92"/>
          <p:cNvGrpSpPr/>
          <p:nvPr/>
        </p:nvGrpSpPr>
        <p:grpSpPr>
          <a:xfrm>
            <a:off x="3830406" y="958944"/>
            <a:ext cx="265143" cy="276999"/>
            <a:chOff x="3602007" y="1896544"/>
            <a:chExt cx="265143" cy="276999"/>
          </a:xfrm>
        </p:grpSpPr>
        <p:sp>
          <p:nvSpPr>
            <p:cNvPr id="94" name="Oval 93"/>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95" name="TextBox 94"/>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3</a:t>
              </a:r>
              <a:endParaRPr lang="en-US" sz="1200" b="1" dirty="0">
                <a:solidFill>
                  <a:schemeClr val="bg2"/>
                </a:solidFill>
              </a:endParaRPr>
            </a:p>
          </p:txBody>
        </p:sp>
      </p:grpSp>
      <p:grpSp>
        <p:nvGrpSpPr>
          <p:cNvPr id="96" name="Group 95"/>
          <p:cNvGrpSpPr/>
          <p:nvPr/>
        </p:nvGrpSpPr>
        <p:grpSpPr>
          <a:xfrm>
            <a:off x="4107795" y="967695"/>
            <a:ext cx="265143" cy="276999"/>
            <a:chOff x="3602007" y="1896544"/>
            <a:chExt cx="265143" cy="276999"/>
          </a:xfrm>
        </p:grpSpPr>
        <p:sp>
          <p:nvSpPr>
            <p:cNvPr id="97" name="Oval 96"/>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98" name="TextBox 97"/>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4</a:t>
              </a:r>
              <a:endParaRPr lang="en-US" sz="1200" b="1" dirty="0">
                <a:solidFill>
                  <a:schemeClr val="bg2"/>
                </a:solidFill>
              </a:endParaRPr>
            </a:p>
          </p:txBody>
        </p:sp>
      </p:grpSp>
      <p:grpSp>
        <p:nvGrpSpPr>
          <p:cNvPr id="108" name="Group 107"/>
          <p:cNvGrpSpPr/>
          <p:nvPr/>
        </p:nvGrpSpPr>
        <p:grpSpPr>
          <a:xfrm>
            <a:off x="2496528" y="1239317"/>
            <a:ext cx="341760" cy="276999"/>
            <a:chOff x="3602007" y="1896544"/>
            <a:chExt cx="341760" cy="276999"/>
          </a:xfrm>
        </p:grpSpPr>
        <p:sp>
          <p:nvSpPr>
            <p:cNvPr id="109" name="Oval 108"/>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10" name="TextBox 109"/>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11</a:t>
              </a:r>
              <a:endParaRPr lang="en-US" sz="1200" b="1" dirty="0">
                <a:solidFill>
                  <a:schemeClr val="bg2"/>
                </a:solidFill>
              </a:endParaRPr>
            </a:p>
          </p:txBody>
        </p:sp>
      </p:grpSp>
      <p:grpSp>
        <p:nvGrpSpPr>
          <p:cNvPr id="111" name="Group 110"/>
          <p:cNvGrpSpPr/>
          <p:nvPr/>
        </p:nvGrpSpPr>
        <p:grpSpPr>
          <a:xfrm>
            <a:off x="1096145" y="1212509"/>
            <a:ext cx="341760" cy="276999"/>
            <a:chOff x="3602007" y="1896544"/>
            <a:chExt cx="341760" cy="276999"/>
          </a:xfrm>
        </p:grpSpPr>
        <p:sp>
          <p:nvSpPr>
            <p:cNvPr id="112" name="Oval 111"/>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13" name="TextBox 112"/>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12</a:t>
              </a:r>
              <a:endParaRPr lang="en-US" sz="1200" b="1" dirty="0">
                <a:solidFill>
                  <a:schemeClr val="bg2"/>
                </a:solidFill>
              </a:endParaRPr>
            </a:p>
          </p:txBody>
        </p:sp>
      </p:grpSp>
      <p:sp>
        <p:nvSpPr>
          <p:cNvPr id="102" name="Rounded Rectangle 101"/>
          <p:cNvSpPr/>
          <p:nvPr/>
        </p:nvSpPr>
        <p:spPr bwMode="auto">
          <a:xfrm>
            <a:off x="7059156" y="1142767"/>
            <a:ext cx="702890" cy="30138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700"/>
              </a:lnSpc>
              <a:spcBef>
                <a:spcPct val="0"/>
              </a:spcBef>
              <a:spcAft>
                <a:spcPct val="0"/>
              </a:spcAft>
              <a:buClrTx/>
              <a:buSzTx/>
              <a:buFont typeface="Arial" pitchFamily="34" charset="0"/>
              <a:buNone/>
              <a:tabLst/>
            </a:pPr>
            <a:endParaRPr lang="en-US" sz="800" b="1" dirty="0"/>
          </a:p>
          <a:p>
            <a:pPr marL="0" marR="0" indent="0" algn="ctr" defTabSz="457200" rtl="0" eaLnBrk="1" fontAlgn="base" latinLnBrk="0" hangingPunct="1">
              <a:lnSpc>
                <a:spcPts val="700"/>
              </a:lnSpc>
              <a:spcBef>
                <a:spcPct val="0"/>
              </a:spcBef>
              <a:spcAft>
                <a:spcPct val="0"/>
              </a:spcAft>
              <a:buClrTx/>
              <a:buSzTx/>
              <a:buFont typeface="Arial" pitchFamily="34" charset="0"/>
              <a:buNone/>
              <a:tabLst/>
            </a:pPr>
            <a:r>
              <a:rPr lang="en-US" sz="1200" b="1" dirty="0" err="1" smtClean="0"/>
              <a:t>h</a:t>
            </a: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NSSF</a:t>
            </a:r>
            <a:endPar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67" name="Rounded Rectangle 66"/>
          <p:cNvSpPr/>
          <p:nvPr/>
        </p:nvSpPr>
        <p:spPr bwMode="auto">
          <a:xfrm>
            <a:off x="5718113" y="782732"/>
            <a:ext cx="856557" cy="2070155"/>
          </a:xfrm>
          <a:prstGeom prst="roundRect">
            <a:avLst/>
          </a:prstGeom>
          <a:solidFill>
            <a:schemeClr val="bg1">
              <a:lumMod val="85000"/>
            </a:schemeClr>
          </a:solidFill>
          <a:ln w="9525" cap="flat" cmpd="sng" algn="ctr">
            <a:solidFill>
              <a:schemeClr val="tx1"/>
            </a:solid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1" i="0" u="none" strike="noStrike" cap="none" normalizeH="0" baseline="0" dirty="0" smtClean="0">
              <a:ln>
                <a:noFill/>
              </a:ln>
              <a:solidFill>
                <a:schemeClr val="tx1"/>
              </a:solidFill>
              <a:effectLst/>
            </a:endParaRP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kumimoji="0" lang="en-US" sz="1200" b="1" i="0" u="none" strike="noStrike" cap="none" normalizeH="0" baseline="0" dirty="0" smtClean="0">
              <a:ln>
                <a:noFill/>
              </a:ln>
              <a:solidFill>
                <a:schemeClr val="tx1"/>
              </a:solidFill>
              <a:effectLst/>
            </a:endParaRPr>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endParaRPr lang="en-US" sz="1200" b="1" dirty="0"/>
          </a:p>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smtClean="0">
                <a:ln>
                  <a:noFill/>
                </a:ln>
                <a:solidFill>
                  <a:schemeClr val="tx1"/>
                </a:solidFill>
                <a:effectLst/>
              </a:rPr>
              <a:t>Proxy</a:t>
            </a:r>
          </a:p>
          <a:p>
            <a:pPr marL="0" marR="0" indent="0" algn="ctr" defTabSz="457200" rtl="0" eaLnBrk="1" fontAlgn="base" latinLnBrk="0" hangingPunct="1">
              <a:lnSpc>
                <a:spcPct val="100000"/>
              </a:lnSpc>
              <a:spcBef>
                <a:spcPct val="0"/>
              </a:spcBef>
              <a:spcAft>
                <a:spcPct val="0"/>
              </a:spcAft>
              <a:buClrTx/>
              <a:buSzTx/>
              <a:buFont typeface="Arial" pitchFamily="34" charset="0"/>
              <a:buNone/>
              <a:tabLst/>
            </a:pPr>
            <a:r>
              <a:rPr lang="en-US" sz="1200" b="1" dirty="0" smtClean="0"/>
              <a:t>Function</a:t>
            </a:r>
          </a:p>
          <a:p>
            <a:pPr algn="ctr"/>
            <a:r>
              <a:rPr lang="en-US" sz="1200" b="1" i="1" dirty="0">
                <a:solidFill>
                  <a:srgbClr val="FF0000"/>
                </a:solidFill>
              </a:rPr>
              <a:t>(see TS 23.502 clause 4.17.5)</a:t>
            </a:r>
          </a:p>
          <a:p>
            <a:pPr marL="0" marR="0" indent="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1" i="0" u="none" strike="noStrike" cap="none" normalizeH="0" baseline="0" dirty="0" smtClean="0">
              <a:ln>
                <a:noFill/>
              </a:ln>
              <a:solidFill>
                <a:schemeClr val="tx1"/>
              </a:solidFill>
              <a:effectLst/>
            </a:endParaRPr>
          </a:p>
        </p:txBody>
      </p:sp>
      <p:cxnSp>
        <p:nvCxnSpPr>
          <p:cNvPr id="171" name="Straight Arrow Connector 170"/>
          <p:cNvCxnSpPr/>
          <p:nvPr/>
        </p:nvCxnSpPr>
        <p:spPr bwMode="auto">
          <a:xfrm>
            <a:off x="5220965" y="1297921"/>
            <a:ext cx="1850852" cy="0"/>
          </a:xfrm>
          <a:prstGeom prst="straightConnector1">
            <a:avLst/>
          </a:prstGeom>
          <a:solidFill>
            <a:schemeClr val="accent1"/>
          </a:solidFill>
          <a:ln w="9525" cap="flat" cmpd="sng" algn="ctr">
            <a:solidFill>
              <a:schemeClr val="tx1"/>
            </a:solidFill>
            <a:prstDash val="dash"/>
            <a:round/>
            <a:headEnd type="arrow" w="med" len="med"/>
            <a:tailEnd type="arrow" w="med" len="med"/>
          </a:ln>
          <a:effectLst/>
        </p:spPr>
      </p:cxnSp>
      <p:cxnSp>
        <p:nvCxnSpPr>
          <p:cNvPr id="172" name="Straight Connector 171"/>
          <p:cNvCxnSpPr/>
          <p:nvPr/>
        </p:nvCxnSpPr>
        <p:spPr bwMode="auto">
          <a:xfrm>
            <a:off x="6164233" y="626279"/>
            <a:ext cx="0" cy="2363241"/>
          </a:xfrm>
          <a:prstGeom prst="line">
            <a:avLst/>
          </a:prstGeom>
          <a:solidFill>
            <a:schemeClr val="accent1"/>
          </a:solidFill>
          <a:ln w="28575" cap="flat" cmpd="sng" algn="ctr">
            <a:solidFill>
              <a:schemeClr val="tx1"/>
            </a:solidFill>
            <a:prstDash val="sysDot"/>
            <a:round/>
            <a:headEnd type="none" w="med" len="med"/>
            <a:tailEnd type="none" w="med" len="med"/>
          </a:ln>
          <a:effectLst/>
        </p:spPr>
      </p:cxnSp>
      <p:sp>
        <p:nvSpPr>
          <p:cNvPr id="66" name="TextBox 65"/>
          <p:cNvSpPr txBox="1"/>
          <p:nvPr/>
        </p:nvSpPr>
        <p:spPr>
          <a:xfrm>
            <a:off x="69485" y="100494"/>
            <a:ext cx="6657135" cy="682238"/>
          </a:xfrm>
          <a:prstGeom prst="rect">
            <a:avLst/>
          </a:prstGeom>
          <a:noFill/>
        </p:spPr>
        <p:txBody>
          <a:bodyPr wrap="square" rtlCol="0">
            <a:spAutoFit/>
          </a:bodyPr>
          <a:lstStyle/>
          <a:p>
            <a:pPr>
              <a:lnSpc>
                <a:spcPts val="1800"/>
              </a:lnSpc>
            </a:pPr>
            <a:r>
              <a:rPr lang="en-US" sz="2000" b="1" dirty="0" smtClean="0"/>
              <a:t>Proposal to address the Editor’s Note</a:t>
            </a:r>
          </a:p>
          <a:p>
            <a:pPr marL="285750" indent="-285750">
              <a:lnSpc>
                <a:spcPts val="1400"/>
              </a:lnSpc>
              <a:buFontTx/>
              <a:buChar char="-"/>
            </a:pPr>
            <a:r>
              <a:rPr lang="en-US" sz="1400" b="1" dirty="0" smtClean="0"/>
              <a:t>PDU Session Establishment Procedure </a:t>
            </a:r>
            <a:endParaRPr lang="en-US" sz="1400" b="1" dirty="0" smtClean="0"/>
          </a:p>
          <a:p>
            <a:pPr>
              <a:lnSpc>
                <a:spcPts val="1400"/>
              </a:lnSpc>
              <a:tabLst>
                <a:tab pos="285750" algn="l"/>
              </a:tabLst>
            </a:pPr>
            <a:r>
              <a:rPr lang="en-US" sz="1400" b="1" dirty="0"/>
              <a:t>	</a:t>
            </a:r>
            <a:r>
              <a:rPr lang="en-US" sz="1400" b="1" dirty="0" smtClean="0"/>
              <a:t>for </a:t>
            </a:r>
            <a:r>
              <a:rPr lang="en-US" sz="1400" b="1" dirty="0" smtClean="0"/>
              <a:t>Home-routed roaming scenarios</a:t>
            </a:r>
          </a:p>
        </p:txBody>
      </p:sp>
      <p:sp>
        <p:nvSpPr>
          <p:cNvPr id="100" name="TextBox 99"/>
          <p:cNvSpPr txBox="1"/>
          <p:nvPr/>
        </p:nvSpPr>
        <p:spPr>
          <a:xfrm>
            <a:off x="4518684" y="256947"/>
            <a:ext cx="869149" cy="369332"/>
          </a:xfrm>
          <a:prstGeom prst="rect">
            <a:avLst/>
          </a:prstGeom>
          <a:noFill/>
        </p:spPr>
        <p:txBody>
          <a:bodyPr wrap="none" rtlCol="0">
            <a:spAutoFit/>
          </a:bodyPr>
          <a:lstStyle/>
          <a:p>
            <a:r>
              <a:rPr lang="en-US" b="1" u="sng" dirty="0" err="1" smtClean="0"/>
              <a:t>vPLMN</a:t>
            </a:r>
            <a:endParaRPr lang="en-US" b="1" u="sng" dirty="0"/>
          </a:p>
        </p:txBody>
      </p:sp>
      <p:sp>
        <p:nvSpPr>
          <p:cNvPr id="101" name="TextBox 100"/>
          <p:cNvSpPr txBox="1"/>
          <p:nvPr/>
        </p:nvSpPr>
        <p:spPr>
          <a:xfrm>
            <a:off x="6509724" y="256947"/>
            <a:ext cx="883575" cy="369332"/>
          </a:xfrm>
          <a:prstGeom prst="rect">
            <a:avLst/>
          </a:prstGeom>
          <a:noFill/>
        </p:spPr>
        <p:txBody>
          <a:bodyPr wrap="none" rtlCol="0">
            <a:spAutoFit/>
          </a:bodyPr>
          <a:lstStyle/>
          <a:p>
            <a:r>
              <a:rPr lang="en-US" b="1" u="sng" dirty="0" err="1"/>
              <a:t>h</a:t>
            </a:r>
            <a:r>
              <a:rPr lang="en-US" b="1" u="sng" dirty="0" err="1" smtClean="0"/>
              <a:t>PLMN</a:t>
            </a:r>
            <a:endParaRPr lang="en-US" b="1" u="sng" dirty="0"/>
          </a:p>
        </p:txBody>
      </p:sp>
      <p:sp>
        <p:nvSpPr>
          <p:cNvPr id="142" name="Rounded Rectangle 141"/>
          <p:cNvSpPr/>
          <p:nvPr/>
        </p:nvSpPr>
        <p:spPr bwMode="auto">
          <a:xfrm>
            <a:off x="7078317" y="2175350"/>
            <a:ext cx="702890" cy="40957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600"/>
              </a:lnSpc>
              <a:spcBef>
                <a:spcPts val="0"/>
              </a:spcBef>
              <a:spcAft>
                <a:spcPct val="0"/>
              </a:spcAft>
              <a:buClrTx/>
              <a:buSzTx/>
              <a:buFont typeface="Arial" pitchFamily="34" charset="0"/>
              <a:buNone/>
              <a:tabLst/>
            </a:pPr>
            <a:endParaRPr lang="en-US" sz="800" b="1" dirty="0"/>
          </a:p>
          <a:p>
            <a:pPr marL="0" marR="0" indent="0" algn="ctr" defTabSz="457200" rtl="0" eaLnBrk="1" fontAlgn="base" latinLnBrk="0" hangingPunct="1">
              <a:lnSpc>
                <a:spcPts val="700"/>
              </a:lnSpc>
              <a:spcBef>
                <a:spcPts val="0"/>
              </a:spcBef>
              <a:spcAft>
                <a:spcPts val="300"/>
              </a:spcAft>
              <a:buClrTx/>
              <a:buSzTx/>
              <a:buFont typeface="Arial" pitchFamily="34" charset="0"/>
              <a:buNone/>
              <a:tabLst/>
            </a:pPr>
            <a:r>
              <a:rPr kumimoji="0" lang="en-US" sz="1200" b="1" i="0" u="none" strike="noStrike" cap="none" normalizeH="0" baseline="0" dirty="0" err="1" smtClean="0">
                <a:ln>
                  <a:noFill/>
                </a:ln>
                <a:solidFill>
                  <a:schemeClr val="tx1"/>
                </a:solidFill>
                <a:effectLst/>
              </a:rPr>
              <a:t>hTarget</a:t>
            </a:r>
            <a:endParaRPr kumimoji="0" lang="en-US" sz="1200" b="1" i="0" u="none" strike="noStrike" cap="none" normalizeH="0" baseline="0" dirty="0" smtClean="0">
              <a:ln>
                <a:noFill/>
              </a:ln>
              <a:solidFill>
                <a:schemeClr val="tx1"/>
              </a:solidFill>
              <a:effectLst/>
            </a:endParaRPr>
          </a:p>
          <a:p>
            <a:pPr marL="0" marR="0" indent="0" algn="ctr" defTabSz="457200" rtl="0" eaLnBrk="1" fontAlgn="base" latinLnBrk="0" hangingPunct="1">
              <a:lnSpc>
                <a:spcPts val="800"/>
              </a:lnSpc>
              <a:spcBef>
                <a:spcPts val="0"/>
              </a:spcBef>
              <a:spcAft>
                <a:spcPct val="0"/>
              </a:spcAft>
              <a:buClrTx/>
              <a:buSzTx/>
              <a:buFont typeface="Arial" pitchFamily="34" charset="0"/>
              <a:buNone/>
              <a:tabLst/>
            </a:pPr>
            <a:r>
              <a:rPr lang="en-US" sz="1200" b="1" dirty="0" smtClean="0"/>
              <a:t>-NRF</a:t>
            </a:r>
            <a:endParaRPr kumimoji="0" lang="en-US" sz="1200" b="1" i="0" u="none" strike="noStrike" cap="none" normalizeH="0" baseline="0" dirty="0" smtClean="0">
              <a:ln>
                <a:noFill/>
              </a:ln>
              <a:solidFill>
                <a:schemeClr val="tx1"/>
              </a:solidFill>
              <a:effectLst/>
            </a:endParaRPr>
          </a:p>
        </p:txBody>
      </p:sp>
      <p:sp>
        <p:nvSpPr>
          <p:cNvPr id="150" name="Rounded Rectangle 149"/>
          <p:cNvSpPr/>
          <p:nvPr/>
        </p:nvSpPr>
        <p:spPr bwMode="auto">
          <a:xfrm>
            <a:off x="3008140" y="2149232"/>
            <a:ext cx="702890" cy="409576"/>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1200"/>
              </a:lnSpc>
              <a:spcBef>
                <a:spcPct val="0"/>
              </a:spcBef>
              <a:spcAft>
                <a:spcPct val="0"/>
              </a:spcAft>
              <a:buClrTx/>
              <a:buSzTx/>
              <a:buFont typeface="Arial" pitchFamily="34" charset="0"/>
              <a:buNone/>
              <a:tabLst/>
            </a:pP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vTarget</a:t>
            </a:r>
            <a:r>
              <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rPr>
              <a:t>- NRF</a:t>
            </a:r>
          </a:p>
        </p:txBody>
      </p:sp>
      <p:sp>
        <p:nvSpPr>
          <p:cNvPr id="158" name="Rounded Rectangle 157"/>
          <p:cNvSpPr/>
          <p:nvPr/>
        </p:nvSpPr>
        <p:spPr bwMode="auto">
          <a:xfrm>
            <a:off x="4534300" y="1642313"/>
            <a:ext cx="663940" cy="350302"/>
          </a:xfrm>
          <a:prstGeom prst="roundRect">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900"/>
              </a:lnSpc>
              <a:spcBef>
                <a:spcPct val="0"/>
              </a:spcBef>
              <a:spcAft>
                <a:spcPct val="0"/>
              </a:spcAft>
              <a:buClrTx/>
              <a:buSzTx/>
              <a:buFont typeface="Arial" pitchFamily="34" charset="0"/>
              <a:buNone/>
              <a:tabLst/>
            </a:pP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vSMF</a:t>
            </a:r>
            <a:endPar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cxnSp>
        <p:nvCxnSpPr>
          <p:cNvPr id="159" name="Straight Arrow Connector 158"/>
          <p:cNvCxnSpPr/>
          <p:nvPr/>
        </p:nvCxnSpPr>
        <p:spPr bwMode="auto">
          <a:xfrm>
            <a:off x="3528319" y="1770400"/>
            <a:ext cx="995956" cy="0"/>
          </a:xfrm>
          <a:prstGeom prst="straightConnector1">
            <a:avLst/>
          </a:prstGeom>
          <a:solidFill>
            <a:schemeClr val="accent1"/>
          </a:solidFill>
          <a:ln w="9525" cap="flat" cmpd="sng" algn="ctr">
            <a:solidFill>
              <a:schemeClr val="tx1"/>
            </a:solidFill>
            <a:prstDash val="solid"/>
            <a:round/>
            <a:headEnd type="none" w="med" len="med"/>
            <a:tailEnd type="arrow" w="med" len="med"/>
          </a:ln>
          <a:effectLst/>
        </p:spPr>
      </p:cxnSp>
      <p:grpSp>
        <p:nvGrpSpPr>
          <p:cNvPr id="160" name="Group 159"/>
          <p:cNvGrpSpPr/>
          <p:nvPr/>
        </p:nvGrpSpPr>
        <p:grpSpPr>
          <a:xfrm>
            <a:off x="3925900" y="1564127"/>
            <a:ext cx="265143" cy="276999"/>
            <a:chOff x="3602007" y="1896544"/>
            <a:chExt cx="265143" cy="276999"/>
          </a:xfrm>
        </p:grpSpPr>
        <p:sp>
          <p:nvSpPr>
            <p:cNvPr id="161" name="Oval 16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62" name="TextBox 161"/>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7</a:t>
              </a:r>
              <a:endParaRPr lang="en-US" sz="1200" b="1" dirty="0">
                <a:solidFill>
                  <a:schemeClr val="bg2"/>
                </a:solidFill>
              </a:endParaRPr>
            </a:p>
          </p:txBody>
        </p:sp>
      </p:grpSp>
      <p:grpSp>
        <p:nvGrpSpPr>
          <p:cNvPr id="173" name="Group 172"/>
          <p:cNvGrpSpPr/>
          <p:nvPr/>
        </p:nvGrpSpPr>
        <p:grpSpPr>
          <a:xfrm>
            <a:off x="2884892" y="1582714"/>
            <a:ext cx="265143" cy="276999"/>
            <a:chOff x="3602007" y="1896544"/>
            <a:chExt cx="265143" cy="276999"/>
          </a:xfrm>
        </p:grpSpPr>
        <p:sp>
          <p:nvSpPr>
            <p:cNvPr id="181" name="Oval 18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83" name="TextBox 182"/>
            <p:cNvSpPr txBox="1"/>
            <p:nvPr/>
          </p:nvSpPr>
          <p:spPr>
            <a:xfrm>
              <a:off x="3602007" y="1896544"/>
              <a:ext cx="263214" cy="276999"/>
            </a:xfrm>
            <a:prstGeom prst="rect">
              <a:avLst/>
            </a:prstGeom>
            <a:noFill/>
          </p:spPr>
          <p:txBody>
            <a:bodyPr wrap="none" rtlCol="0">
              <a:spAutoFit/>
            </a:bodyPr>
            <a:lstStyle/>
            <a:p>
              <a:r>
                <a:rPr lang="en-US" sz="1200" b="1" dirty="0">
                  <a:solidFill>
                    <a:schemeClr val="bg2"/>
                  </a:solidFill>
                </a:rPr>
                <a:t>5</a:t>
              </a:r>
            </a:p>
          </p:txBody>
        </p:sp>
      </p:grpSp>
      <p:grpSp>
        <p:nvGrpSpPr>
          <p:cNvPr id="185" name="Group 184"/>
          <p:cNvGrpSpPr/>
          <p:nvPr/>
        </p:nvGrpSpPr>
        <p:grpSpPr>
          <a:xfrm>
            <a:off x="3110006" y="1569068"/>
            <a:ext cx="265143" cy="276999"/>
            <a:chOff x="3602007" y="1896544"/>
            <a:chExt cx="265143" cy="276999"/>
          </a:xfrm>
        </p:grpSpPr>
        <p:sp>
          <p:nvSpPr>
            <p:cNvPr id="186" name="Oval 185"/>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87" name="TextBox 186"/>
            <p:cNvSpPr txBox="1"/>
            <p:nvPr/>
          </p:nvSpPr>
          <p:spPr>
            <a:xfrm>
              <a:off x="3602007" y="1896544"/>
              <a:ext cx="263214" cy="276999"/>
            </a:xfrm>
            <a:prstGeom prst="rect">
              <a:avLst/>
            </a:prstGeom>
            <a:noFill/>
          </p:spPr>
          <p:txBody>
            <a:bodyPr wrap="none" rtlCol="0">
              <a:spAutoFit/>
            </a:bodyPr>
            <a:lstStyle/>
            <a:p>
              <a:r>
                <a:rPr lang="en-US" sz="1200" b="1" dirty="0">
                  <a:solidFill>
                    <a:schemeClr val="bg2"/>
                  </a:solidFill>
                </a:rPr>
                <a:t>6</a:t>
              </a:r>
            </a:p>
          </p:txBody>
        </p:sp>
      </p:grpSp>
      <p:cxnSp>
        <p:nvCxnSpPr>
          <p:cNvPr id="219" name="Straight Arrow Connector 218"/>
          <p:cNvCxnSpPr/>
          <p:nvPr/>
        </p:nvCxnSpPr>
        <p:spPr bwMode="auto">
          <a:xfrm>
            <a:off x="3161828" y="1476241"/>
            <a:ext cx="0" cy="678567"/>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cxnSp>
        <p:nvCxnSpPr>
          <p:cNvPr id="220" name="Straight Arrow Connector 219"/>
          <p:cNvCxnSpPr/>
          <p:nvPr/>
        </p:nvCxnSpPr>
        <p:spPr bwMode="auto">
          <a:xfrm flipH="1" flipV="1">
            <a:off x="3528319" y="1501757"/>
            <a:ext cx="1523" cy="277186"/>
          </a:xfrm>
          <a:prstGeom prst="straightConnector1">
            <a:avLst/>
          </a:prstGeom>
          <a:solidFill>
            <a:schemeClr val="accent1"/>
          </a:solidFill>
          <a:ln w="9525" cap="flat" cmpd="sng" algn="ctr">
            <a:solidFill>
              <a:schemeClr val="tx1"/>
            </a:solidFill>
            <a:prstDash val="solid"/>
            <a:round/>
            <a:headEnd type="none" w="med" len="med"/>
            <a:tailEnd type="arrow" w="med" len="med"/>
          </a:ln>
          <a:effectLst/>
        </p:spPr>
      </p:cxnSp>
      <p:sp>
        <p:nvSpPr>
          <p:cNvPr id="221" name="Rounded Rectangle 220"/>
          <p:cNvSpPr/>
          <p:nvPr/>
        </p:nvSpPr>
        <p:spPr bwMode="auto">
          <a:xfrm>
            <a:off x="7078317" y="1652819"/>
            <a:ext cx="702890" cy="329285"/>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57200" rtl="0" eaLnBrk="1" fontAlgn="base" latinLnBrk="0" hangingPunct="1">
              <a:lnSpc>
                <a:spcPts val="700"/>
              </a:lnSpc>
              <a:spcBef>
                <a:spcPct val="0"/>
              </a:spcBef>
              <a:spcAft>
                <a:spcPct val="0"/>
              </a:spcAft>
              <a:buClrTx/>
              <a:buSzTx/>
              <a:buFont typeface="Arial" pitchFamily="34" charset="0"/>
              <a:buNone/>
              <a:tabLst/>
            </a:pPr>
            <a:endParaRPr lang="en-US" sz="800" b="1" dirty="0"/>
          </a:p>
          <a:p>
            <a:pPr marL="0" marR="0" indent="0" algn="ctr" defTabSz="457200" rtl="0" eaLnBrk="1" fontAlgn="base" latinLnBrk="0" hangingPunct="1">
              <a:lnSpc>
                <a:spcPts val="700"/>
              </a:lnSpc>
              <a:spcBef>
                <a:spcPct val="0"/>
              </a:spcBef>
              <a:spcAft>
                <a:spcPct val="0"/>
              </a:spcAft>
              <a:buClrTx/>
              <a:buSzTx/>
              <a:buFont typeface="Arial" pitchFamily="34" charset="0"/>
              <a:buNone/>
              <a:tabLst/>
            </a:pPr>
            <a:r>
              <a:rPr kumimoji="0" lang="en-US" sz="1200" b="1" i="0" u="none" strike="noStrike" cap="none" normalizeH="0" baseline="0" dirty="0" err="1" smtClean="0">
                <a:ln>
                  <a:noFill/>
                </a:ln>
                <a:solidFill>
                  <a:schemeClr val="tx1"/>
                </a:solidFill>
                <a:effectLst/>
                <a:latin typeface="Calibri" pitchFamily="34" charset="0"/>
                <a:ea typeface="宋体" pitchFamily="2" charset="-122"/>
                <a:cs typeface="Arial" pitchFamily="34" charset="0"/>
              </a:rPr>
              <a:t>hSMF</a:t>
            </a:r>
            <a:endParaRPr kumimoji="0" lang="en-US" sz="1200" b="1"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cxnSp>
        <p:nvCxnSpPr>
          <p:cNvPr id="223" name="Straight Arrow Connector 222"/>
          <p:cNvCxnSpPr>
            <a:stCxn id="158" idx="3"/>
            <a:endCxn id="221" idx="1"/>
          </p:cNvCxnSpPr>
          <p:nvPr/>
        </p:nvCxnSpPr>
        <p:spPr bwMode="auto">
          <a:xfrm flipV="1">
            <a:off x="5198240" y="1817462"/>
            <a:ext cx="1880077" cy="2"/>
          </a:xfrm>
          <a:prstGeom prst="straightConnector1">
            <a:avLst/>
          </a:prstGeom>
          <a:solidFill>
            <a:schemeClr val="accent1"/>
          </a:solidFill>
          <a:ln w="9525" cap="flat" cmpd="sng" algn="ctr">
            <a:solidFill>
              <a:schemeClr val="tx1"/>
            </a:solidFill>
            <a:prstDash val="solid"/>
            <a:round/>
            <a:headEnd type="arrow" w="med" len="med"/>
            <a:tailEnd type="arrow" w="med" len="med"/>
          </a:ln>
          <a:effectLst/>
        </p:spPr>
      </p:cxnSp>
      <p:sp>
        <p:nvSpPr>
          <p:cNvPr id="323" name="TextBox 322"/>
          <p:cNvSpPr txBox="1"/>
          <p:nvPr/>
        </p:nvSpPr>
        <p:spPr>
          <a:xfrm>
            <a:off x="145686" y="3014508"/>
            <a:ext cx="8872518" cy="1441420"/>
          </a:xfrm>
          <a:prstGeom prst="rect">
            <a:avLst/>
          </a:prstGeom>
          <a:solidFill>
            <a:schemeClr val="bg1">
              <a:lumMod val="95000"/>
            </a:schemeClr>
          </a:solidFill>
        </p:spPr>
        <p:txBody>
          <a:bodyPr wrap="square" rtlCol="0">
            <a:spAutoFit/>
          </a:bodyPr>
          <a:lstStyle/>
          <a:p>
            <a:pPr marL="228600" indent="-228600">
              <a:spcAft>
                <a:spcPts val="300"/>
              </a:spcAft>
              <a:buAutoNum type="arabicParenBoth"/>
            </a:pPr>
            <a:r>
              <a:rPr lang="en-US" sz="1300" dirty="0" smtClean="0">
                <a:solidFill>
                  <a:schemeClr val="bg2"/>
                </a:solidFill>
              </a:rPr>
              <a:t>Optional steps 3 and 4 are introduced only for </a:t>
            </a:r>
            <a:r>
              <a:rPr lang="en-US" sz="1300" b="1" u="sng" dirty="0" smtClean="0">
                <a:solidFill>
                  <a:schemeClr val="bg2"/>
                </a:solidFill>
              </a:rPr>
              <a:t>late binding</a:t>
            </a:r>
            <a:r>
              <a:rPr lang="en-US" sz="1300" dirty="0" smtClean="0">
                <a:solidFill>
                  <a:schemeClr val="bg2"/>
                </a:solidFill>
              </a:rPr>
              <a:t>, to obtain the </a:t>
            </a:r>
            <a:r>
              <a:rPr lang="en-US" sz="1300" dirty="0" err="1" smtClean="0">
                <a:solidFill>
                  <a:schemeClr val="bg2"/>
                </a:solidFill>
              </a:rPr>
              <a:t>hTarget</a:t>
            </a:r>
            <a:r>
              <a:rPr lang="en-US" sz="1300" dirty="0" smtClean="0">
                <a:solidFill>
                  <a:schemeClr val="bg2"/>
                </a:solidFill>
              </a:rPr>
              <a:t> NRF for the support of selecting the </a:t>
            </a:r>
            <a:r>
              <a:rPr lang="en-US" sz="1300" dirty="0" err="1" smtClean="0">
                <a:solidFill>
                  <a:schemeClr val="bg2"/>
                </a:solidFill>
              </a:rPr>
              <a:t>hSMF</a:t>
            </a:r>
            <a:r>
              <a:rPr lang="en-US" sz="1300" dirty="0" smtClean="0">
                <a:solidFill>
                  <a:schemeClr val="bg2"/>
                </a:solidFill>
              </a:rPr>
              <a:t> and other slice related NFs in the </a:t>
            </a:r>
            <a:r>
              <a:rPr lang="en-US" sz="1300" dirty="0" err="1" smtClean="0">
                <a:solidFill>
                  <a:schemeClr val="bg2"/>
                </a:solidFill>
              </a:rPr>
              <a:t>hPLMN</a:t>
            </a:r>
            <a:r>
              <a:rPr lang="en-US" sz="1300" dirty="0" smtClean="0">
                <a:solidFill>
                  <a:schemeClr val="bg2"/>
                </a:solidFill>
              </a:rPr>
              <a:t>.</a:t>
            </a:r>
          </a:p>
          <a:p>
            <a:pPr marL="228600" indent="-228600">
              <a:lnSpc>
                <a:spcPts val="1300"/>
              </a:lnSpc>
              <a:spcAft>
                <a:spcPts val="300"/>
              </a:spcAft>
            </a:pPr>
            <a:r>
              <a:rPr lang="en-US" altLang="zh-CN" sz="1300" dirty="0" smtClean="0">
                <a:solidFill>
                  <a:schemeClr val="bg2"/>
                </a:solidFill>
              </a:rPr>
              <a:t>	</a:t>
            </a:r>
            <a:r>
              <a:rPr lang="en-US" altLang="zh-CN" sz="1200" b="1" dirty="0" smtClean="0">
                <a:solidFill>
                  <a:schemeClr val="bg2"/>
                </a:solidFill>
              </a:rPr>
              <a:t>Option-1:</a:t>
            </a:r>
            <a:r>
              <a:rPr lang="en-US" altLang="zh-CN" sz="1200" dirty="0" smtClean="0">
                <a:solidFill>
                  <a:schemeClr val="bg2"/>
                </a:solidFill>
              </a:rPr>
              <a:t> if </a:t>
            </a:r>
            <a:r>
              <a:rPr lang="en-US" altLang="zh-CN" sz="1200" dirty="0">
                <a:solidFill>
                  <a:schemeClr val="bg2"/>
                </a:solidFill>
              </a:rPr>
              <a:t>there is </a:t>
            </a:r>
            <a:r>
              <a:rPr lang="en-US" altLang="zh-CN" sz="1200" u="sng" dirty="0">
                <a:solidFill>
                  <a:schemeClr val="bg2"/>
                </a:solidFill>
              </a:rPr>
              <a:t>no</a:t>
            </a:r>
            <a:r>
              <a:rPr lang="en-US" altLang="zh-CN" sz="1200" dirty="0">
                <a:solidFill>
                  <a:schemeClr val="bg2"/>
                </a:solidFill>
              </a:rPr>
              <a:t> interface between </a:t>
            </a:r>
            <a:r>
              <a:rPr lang="en-US" altLang="zh-CN" sz="1200" dirty="0" err="1" smtClean="0">
                <a:solidFill>
                  <a:schemeClr val="bg2"/>
                </a:solidFill>
              </a:rPr>
              <a:t>vPLMN’s</a:t>
            </a:r>
            <a:r>
              <a:rPr lang="en-US" altLang="zh-CN" sz="1200" dirty="0" smtClean="0">
                <a:solidFill>
                  <a:schemeClr val="bg2"/>
                </a:solidFill>
              </a:rPr>
              <a:t> and </a:t>
            </a:r>
            <a:r>
              <a:rPr lang="en-US" altLang="zh-CN" sz="1200" dirty="0" err="1" smtClean="0">
                <a:solidFill>
                  <a:schemeClr val="bg2"/>
                </a:solidFill>
              </a:rPr>
              <a:t>hPLMN’s</a:t>
            </a:r>
            <a:r>
              <a:rPr lang="en-US" altLang="zh-CN" sz="1200" dirty="0" smtClean="0">
                <a:solidFill>
                  <a:schemeClr val="bg2"/>
                </a:solidFill>
              </a:rPr>
              <a:t> NSSFs</a:t>
            </a:r>
            <a:r>
              <a:rPr lang="en-US" altLang="zh-CN" sz="1200" dirty="0">
                <a:solidFill>
                  <a:schemeClr val="bg2"/>
                </a:solidFill>
              </a:rPr>
              <a:t>, the serving AMF obtains the </a:t>
            </a:r>
            <a:r>
              <a:rPr lang="en-US" altLang="zh-CN" sz="1200" dirty="0" err="1">
                <a:solidFill>
                  <a:schemeClr val="bg2"/>
                </a:solidFill>
              </a:rPr>
              <a:t>hTarget</a:t>
            </a:r>
            <a:r>
              <a:rPr lang="en-US" altLang="zh-CN" sz="1200" dirty="0">
                <a:solidFill>
                  <a:schemeClr val="bg2"/>
                </a:solidFill>
              </a:rPr>
              <a:t> NRF from the </a:t>
            </a:r>
            <a:r>
              <a:rPr lang="en-US" altLang="zh-CN" sz="1200" dirty="0" err="1" smtClean="0">
                <a:solidFill>
                  <a:schemeClr val="bg2"/>
                </a:solidFill>
              </a:rPr>
              <a:t>hNSSF</a:t>
            </a:r>
            <a:r>
              <a:rPr lang="en-US" altLang="zh-CN" sz="1200" dirty="0" smtClean="0">
                <a:solidFill>
                  <a:schemeClr val="bg2"/>
                </a:solidFill>
              </a:rPr>
              <a:t> by providing the Requested/default S-NSSAI(</a:t>
            </a:r>
            <a:r>
              <a:rPr lang="en-US" altLang="zh-CN" sz="1200" dirty="0" err="1" smtClean="0">
                <a:solidFill>
                  <a:schemeClr val="bg2"/>
                </a:solidFill>
              </a:rPr>
              <a:t>hPLMN</a:t>
            </a:r>
            <a:r>
              <a:rPr lang="en-US" altLang="zh-CN" sz="1200" dirty="0" smtClean="0">
                <a:solidFill>
                  <a:schemeClr val="bg2"/>
                </a:solidFill>
              </a:rPr>
              <a:t>)</a:t>
            </a:r>
          </a:p>
          <a:p>
            <a:pPr marL="228600" indent="-228600">
              <a:lnSpc>
                <a:spcPts val="1300"/>
              </a:lnSpc>
              <a:spcAft>
                <a:spcPts val="300"/>
              </a:spcAft>
            </a:pPr>
            <a:r>
              <a:rPr lang="en-US" altLang="zh-CN" sz="1200" dirty="0">
                <a:solidFill>
                  <a:schemeClr val="bg2"/>
                </a:solidFill>
              </a:rPr>
              <a:t>	</a:t>
            </a:r>
            <a:r>
              <a:rPr lang="en-US" altLang="zh-CN" sz="1200" b="1" dirty="0" smtClean="0">
                <a:solidFill>
                  <a:schemeClr val="bg2"/>
                </a:solidFill>
              </a:rPr>
              <a:t>Option-2:</a:t>
            </a:r>
            <a:r>
              <a:rPr lang="en-US" altLang="zh-CN" sz="1200" dirty="0" smtClean="0">
                <a:solidFill>
                  <a:schemeClr val="bg2"/>
                </a:solidFill>
              </a:rPr>
              <a:t> </a:t>
            </a:r>
            <a:r>
              <a:rPr lang="en-US" altLang="zh-CN" sz="1200" dirty="0" smtClean="0">
                <a:solidFill>
                  <a:schemeClr val="bg2"/>
                </a:solidFill>
              </a:rPr>
              <a:t> </a:t>
            </a:r>
            <a:r>
              <a:rPr lang="en-US" altLang="zh-CN" sz="1200" dirty="0" smtClean="0">
                <a:solidFill>
                  <a:schemeClr val="bg2"/>
                </a:solidFill>
              </a:rPr>
              <a:t>if there is interface between NSSFs, the </a:t>
            </a:r>
            <a:r>
              <a:rPr lang="en-US" altLang="zh-CN" sz="1200" dirty="0" err="1" smtClean="0">
                <a:solidFill>
                  <a:schemeClr val="bg2"/>
                </a:solidFill>
              </a:rPr>
              <a:t>vNSSF</a:t>
            </a:r>
            <a:r>
              <a:rPr lang="en-US" altLang="zh-CN" sz="1200" dirty="0" smtClean="0">
                <a:solidFill>
                  <a:schemeClr val="bg2"/>
                </a:solidFill>
              </a:rPr>
              <a:t> obtains the </a:t>
            </a:r>
            <a:r>
              <a:rPr lang="en-US" altLang="zh-CN" sz="1200" dirty="0" err="1" smtClean="0">
                <a:solidFill>
                  <a:schemeClr val="bg2"/>
                </a:solidFill>
              </a:rPr>
              <a:t>hTarget</a:t>
            </a:r>
            <a:r>
              <a:rPr lang="en-US" altLang="zh-CN" sz="1200" dirty="0" smtClean="0">
                <a:solidFill>
                  <a:schemeClr val="bg2"/>
                </a:solidFill>
              </a:rPr>
              <a:t> NRF from the </a:t>
            </a:r>
            <a:r>
              <a:rPr lang="en-US" altLang="zh-CN" sz="1200" dirty="0" err="1" smtClean="0">
                <a:solidFill>
                  <a:schemeClr val="bg2"/>
                </a:solidFill>
              </a:rPr>
              <a:t>hNSSF</a:t>
            </a:r>
            <a:r>
              <a:rPr lang="en-US" altLang="zh-CN" sz="1200" dirty="0" smtClean="0">
                <a:solidFill>
                  <a:schemeClr val="bg2"/>
                </a:solidFill>
              </a:rPr>
              <a:t> by providing the Requested/default  S-NSSAI(</a:t>
            </a:r>
            <a:r>
              <a:rPr lang="en-US" altLang="zh-CN" sz="1200" dirty="0" err="1" smtClean="0">
                <a:solidFill>
                  <a:schemeClr val="bg2"/>
                </a:solidFill>
              </a:rPr>
              <a:t>hPLMN</a:t>
            </a:r>
            <a:r>
              <a:rPr lang="en-US" altLang="zh-CN" sz="1200" dirty="0" smtClean="0">
                <a:solidFill>
                  <a:schemeClr val="bg2"/>
                </a:solidFill>
              </a:rPr>
              <a:t>).</a:t>
            </a:r>
          </a:p>
          <a:p>
            <a:pPr marL="228600" indent="-228600">
              <a:lnSpc>
                <a:spcPts val="1300"/>
              </a:lnSpc>
            </a:pPr>
            <a:r>
              <a:rPr lang="en-US" sz="1300" dirty="0" smtClean="0">
                <a:solidFill>
                  <a:schemeClr val="bg2"/>
                </a:solidFill>
              </a:rPr>
              <a:t>(2)	For early binding case, the serving AMF would have obtain the </a:t>
            </a:r>
            <a:r>
              <a:rPr lang="en-US" altLang="zh-CN" sz="1300" dirty="0" err="1" smtClean="0">
                <a:solidFill>
                  <a:schemeClr val="bg2"/>
                </a:solidFill>
              </a:rPr>
              <a:t>hTarget</a:t>
            </a:r>
            <a:r>
              <a:rPr lang="en-US" altLang="zh-CN" sz="1300" dirty="0" smtClean="0">
                <a:solidFill>
                  <a:schemeClr val="bg2"/>
                </a:solidFill>
              </a:rPr>
              <a:t> NRF during UE registration procedure.</a:t>
            </a:r>
            <a:endParaRPr lang="en-US" sz="1300" dirty="0" smtClean="0">
              <a:solidFill>
                <a:schemeClr val="bg2"/>
              </a:solidFill>
            </a:endParaRPr>
          </a:p>
        </p:txBody>
      </p:sp>
      <p:cxnSp>
        <p:nvCxnSpPr>
          <p:cNvPr id="135" name="Straight Arrow Connector 170"/>
          <p:cNvCxnSpPr>
            <a:endCxn id="142" idx="1"/>
          </p:cNvCxnSpPr>
          <p:nvPr/>
        </p:nvCxnSpPr>
        <p:spPr bwMode="auto">
          <a:xfrm>
            <a:off x="3701740" y="2359265"/>
            <a:ext cx="3376577" cy="20873"/>
          </a:xfrm>
          <a:prstGeom prst="straightConnector1">
            <a:avLst/>
          </a:prstGeom>
          <a:solidFill>
            <a:schemeClr val="accent1"/>
          </a:solidFill>
          <a:ln w="9525" cap="flat" cmpd="sng" algn="ctr">
            <a:solidFill>
              <a:schemeClr val="tx1"/>
            </a:solidFill>
            <a:prstDash val="dash"/>
            <a:round/>
            <a:headEnd type="arrow" w="med" len="med"/>
            <a:tailEnd type="arrow" w="med" len="med"/>
          </a:ln>
          <a:effectLst/>
        </p:spPr>
      </p:cxnSp>
      <p:grpSp>
        <p:nvGrpSpPr>
          <p:cNvPr id="138" name="Group 159"/>
          <p:cNvGrpSpPr/>
          <p:nvPr/>
        </p:nvGrpSpPr>
        <p:grpSpPr>
          <a:xfrm>
            <a:off x="5227465" y="1540463"/>
            <a:ext cx="265143" cy="276999"/>
            <a:chOff x="3602007" y="1896544"/>
            <a:chExt cx="265143" cy="276999"/>
          </a:xfrm>
        </p:grpSpPr>
        <p:sp>
          <p:nvSpPr>
            <p:cNvPr id="139" name="Oval 16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47" name="TextBox 146"/>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8</a:t>
              </a:r>
              <a:endParaRPr lang="en-US" sz="1200" b="1" dirty="0">
                <a:solidFill>
                  <a:schemeClr val="bg2"/>
                </a:solidFill>
              </a:endParaRPr>
            </a:p>
          </p:txBody>
        </p:sp>
      </p:grpSp>
      <p:grpSp>
        <p:nvGrpSpPr>
          <p:cNvPr id="148" name="Group 159"/>
          <p:cNvGrpSpPr/>
          <p:nvPr/>
        </p:nvGrpSpPr>
        <p:grpSpPr>
          <a:xfrm>
            <a:off x="5283058" y="1817981"/>
            <a:ext cx="265143" cy="276999"/>
            <a:chOff x="3602007" y="1896544"/>
            <a:chExt cx="265143" cy="276999"/>
          </a:xfrm>
        </p:grpSpPr>
        <p:sp>
          <p:nvSpPr>
            <p:cNvPr id="149" name="Oval 16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51" name="TextBox 150"/>
            <p:cNvSpPr txBox="1"/>
            <p:nvPr/>
          </p:nvSpPr>
          <p:spPr>
            <a:xfrm>
              <a:off x="3602007" y="1896544"/>
              <a:ext cx="263214" cy="276999"/>
            </a:xfrm>
            <a:prstGeom prst="rect">
              <a:avLst/>
            </a:prstGeom>
            <a:noFill/>
          </p:spPr>
          <p:txBody>
            <a:bodyPr wrap="none" rtlCol="0">
              <a:spAutoFit/>
            </a:bodyPr>
            <a:lstStyle/>
            <a:p>
              <a:r>
                <a:rPr lang="en-US" sz="1200" b="1" dirty="0" smtClean="0">
                  <a:solidFill>
                    <a:schemeClr val="bg2"/>
                  </a:solidFill>
                </a:rPr>
                <a:t>9</a:t>
              </a:r>
              <a:endParaRPr lang="en-US" sz="1200" b="1" dirty="0">
                <a:solidFill>
                  <a:schemeClr val="bg2"/>
                </a:solidFill>
              </a:endParaRPr>
            </a:p>
          </p:txBody>
        </p:sp>
      </p:grpSp>
      <p:grpSp>
        <p:nvGrpSpPr>
          <p:cNvPr id="152" name="Group 159"/>
          <p:cNvGrpSpPr/>
          <p:nvPr/>
        </p:nvGrpSpPr>
        <p:grpSpPr>
          <a:xfrm>
            <a:off x="3945728" y="1778943"/>
            <a:ext cx="341760" cy="276999"/>
            <a:chOff x="3602007" y="1896544"/>
            <a:chExt cx="341760" cy="276999"/>
          </a:xfrm>
        </p:grpSpPr>
        <p:sp>
          <p:nvSpPr>
            <p:cNvPr id="153" name="Oval 160"/>
            <p:cNvSpPr/>
            <p:nvPr/>
          </p:nvSpPr>
          <p:spPr bwMode="auto">
            <a:xfrm>
              <a:off x="3657600" y="1930592"/>
              <a:ext cx="209550" cy="201219"/>
            </a:xfrm>
            <a:prstGeom prst="ellipse">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Tx/>
                <a:buSzTx/>
                <a:buFont typeface="Arial" pitchFamily="34" charset="0"/>
                <a:buNone/>
                <a:tabLst/>
              </a:pPr>
              <a:endParaRPr kumimoji="0" lang="en-US" sz="1200" b="0" i="0" u="none" strike="noStrike" cap="none" normalizeH="0" baseline="0" dirty="0" smtClean="0">
                <a:ln>
                  <a:noFill/>
                </a:ln>
                <a:solidFill>
                  <a:schemeClr val="tx1"/>
                </a:solidFill>
                <a:effectLst/>
                <a:latin typeface="Calibri" pitchFamily="34" charset="0"/>
                <a:ea typeface="宋体" pitchFamily="2" charset="-122"/>
                <a:cs typeface="Arial" pitchFamily="34" charset="0"/>
              </a:endParaRPr>
            </a:p>
          </p:txBody>
        </p:sp>
        <p:sp>
          <p:nvSpPr>
            <p:cNvPr id="154" name="TextBox 153"/>
            <p:cNvSpPr txBox="1"/>
            <p:nvPr/>
          </p:nvSpPr>
          <p:spPr>
            <a:xfrm>
              <a:off x="3602007" y="1896544"/>
              <a:ext cx="341760" cy="276999"/>
            </a:xfrm>
            <a:prstGeom prst="rect">
              <a:avLst/>
            </a:prstGeom>
            <a:noFill/>
          </p:spPr>
          <p:txBody>
            <a:bodyPr wrap="none" rtlCol="0">
              <a:spAutoFit/>
            </a:bodyPr>
            <a:lstStyle/>
            <a:p>
              <a:r>
                <a:rPr lang="en-US" sz="1200" b="1" dirty="0" smtClean="0">
                  <a:solidFill>
                    <a:schemeClr val="bg2"/>
                  </a:solidFill>
                </a:rPr>
                <a:t>10</a:t>
              </a:r>
              <a:endParaRPr lang="en-US" sz="1200" b="1" dirty="0">
                <a:solidFill>
                  <a:schemeClr val="bg2"/>
                </a:solidFill>
              </a:endParaRPr>
            </a:p>
          </p:txBody>
        </p:sp>
      </p:grpSp>
      <p:cxnSp>
        <p:nvCxnSpPr>
          <p:cNvPr id="70" name="Straight Arrow Connector 69"/>
          <p:cNvCxnSpPr/>
          <p:nvPr/>
        </p:nvCxnSpPr>
        <p:spPr bwMode="auto">
          <a:xfrm>
            <a:off x="3359585" y="911006"/>
            <a:ext cx="4033714" cy="0"/>
          </a:xfrm>
          <a:prstGeom prst="straightConnector1">
            <a:avLst/>
          </a:prstGeom>
          <a:solidFill>
            <a:schemeClr val="accent1"/>
          </a:solidFill>
          <a:ln w="9525" cap="flat" cmpd="sng" algn="ctr">
            <a:solidFill>
              <a:schemeClr val="tx1"/>
            </a:solidFill>
            <a:prstDash val="dash"/>
            <a:round/>
            <a:headEnd type="none" w="med" len="med"/>
            <a:tailEnd type="none" w="med" len="med"/>
          </a:ln>
          <a:effectLst/>
        </p:spPr>
      </p:cxnSp>
      <p:cxnSp>
        <p:nvCxnSpPr>
          <p:cNvPr id="73" name="Straight Arrow Connector 72"/>
          <p:cNvCxnSpPr/>
          <p:nvPr/>
        </p:nvCxnSpPr>
        <p:spPr bwMode="auto">
          <a:xfrm flipH="1">
            <a:off x="7411631" y="903396"/>
            <a:ext cx="1" cy="231761"/>
          </a:xfrm>
          <a:prstGeom prst="straightConnector1">
            <a:avLst/>
          </a:prstGeom>
          <a:solidFill>
            <a:schemeClr val="accent1"/>
          </a:solidFill>
          <a:ln w="9525" cap="flat" cmpd="sng" algn="ctr">
            <a:solidFill>
              <a:schemeClr val="tx1"/>
            </a:solidFill>
            <a:prstDash val="sysDash"/>
            <a:round/>
            <a:headEnd type="none" w="med" len="med"/>
            <a:tailEnd type="arrow" w="med" len="med"/>
          </a:ln>
          <a:effectLst/>
        </p:spPr>
      </p:cxnSp>
      <p:cxnSp>
        <p:nvCxnSpPr>
          <p:cNvPr id="81" name="Straight Arrow Connector 80"/>
          <p:cNvCxnSpPr/>
          <p:nvPr/>
        </p:nvCxnSpPr>
        <p:spPr bwMode="auto">
          <a:xfrm>
            <a:off x="3373220" y="911006"/>
            <a:ext cx="0" cy="166210"/>
          </a:xfrm>
          <a:prstGeom prst="straightConnector1">
            <a:avLst/>
          </a:prstGeom>
          <a:solidFill>
            <a:schemeClr val="accent1"/>
          </a:solidFill>
          <a:ln w="9525" cap="flat" cmpd="sng" algn="ctr">
            <a:solidFill>
              <a:schemeClr val="tx1"/>
            </a:solidFill>
            <a:prstDash val="sysDash"/>
            <a:round/>
            <a:headEnd type="none" w="med" len="med"/>
            <a:tailEnd type="arrow" w="med" len="med"/>
          </a:ln>
          <a:effectLst/>
        </p:spPr>
      </p:cxnSp>
      <p:sp>
        <p:nvSpPr>
          <p:cNvPr id="82" name="Rectangle 81"/>
          <p:cNvSpPr/>
          <p:nvPr/>
        </p:nvSpPr>
        <p:spPr>
          <a:xfrm>
            <a:off x="3648918" y="691857"/>
            <a:ext cx="754758" cy="276999"/>
          </a:xfrm>
          <a:prstGeom prst="rect">
            <a:avLst/>
          </a:prstGeom>
        </p:spPr>
        <p:txBody>
          <a:bodyPr wrap="none">
            <a:spAutoFit/>
          </a:bodyPr>
          <a:lstStyle/>
          <a:p>
            <a:r>
              <a:rPr lang="en-US" sz="1200" b="1" dirty="0">
                <a:solidFill>
                  <a:schemeClr val="bg2"/>
                </a:solidFill>
              </a:rPr>
              <a:t>Option-1</a:t>
            </a:r>
            <a:endParaRPr lang="en-US" sz="1200" b="1" dirty="0"/>
          </a:p>
        </p:txBody>
      </p:sp>
      <p:sp>
        <p:nvSpPr>
          <p:cNvPr id="83" name="Rectangle 82"/>
          <p:cNvSpPr/>
          <p:nvPr/>
        </p:nvSpPr>
        <p:spPr>
          <a:xfrm>
            <a:off x="3769051" y="1234283"/>
            <a:ext cx="754758" cy="276999"/>
          </a:xfrm>
          <a:prstGeom prst="rect">
            <a:avLst/>
          </a:prstGeom>
        </p:spPr>
        <p:txBody>
          <a:bodyPr wrap="none">
            <a:spAutoFit/>
          </a:bodyPr>
          <a:lstStyle/>
          <a:p>
            <a:r>
              <a:rPr lang="en-US" sz="1200" b="1" dirty="0" smtClean="0">
                <a:solidFill>
                  <a:schemeClr val="bg2"/>
                </a:solidFill>
              </a:rPr>
              <a:t>Option-2</a:t>
            </a:r>
            <a:endParaRPr lang="en-US" sz="1200" b="1" dirty="0"/>
          </a:p>
        </p:txBody>
      </p:sp>
      <p:sp>
        <p:nvSpPr>
          <p:cNvPr id="84" name="TextBox 83"/>
          <p:cNvSpPr txBox="1"/>
          <p:nvPr/>
        </p:nvSpPr>
        <p:spPr>
          <a:xfrm>
            <a:off x="215265" y="4459435"/>
            <a:ext cx="8776401" cy="559512"/>
          </a:xfrm>
          <a:prstGeom prst="rect">
            <a:avLst/>
          </a:prstGeom>
          <a:solidFill>
            <a:schemeClr val="bg1">
              <a:lumMod val="85000"/>
            </a:schemeClr>
          </a:solidFill>
        </p:spPr>
        <p:txBody>
          <a:bodyPr wrap="square" rtlCol="0">
            <a:spAutoFit/>
          </a:bodyPr>
          <a:lstStyle/>
          <a:p>
            <a:pPr>
              <a:lnSpc>
                <a:spcPts val="1200"/>
              </a:lnSpc>
            </a:pPr>
            <a:r>
              <a:rPr lang="en-US" altLang="zh-CN" sz="1300" b="1" i="1" u="sng" dirty="0" smtClean="0">
                <a:solidFill>
                  <a:srgbClr val="FF0000"/>
                </a:solidFill>
              </a:rPr>
              <a:t>Observation</a:t>
            </a:r>
            <a:r>
              <a:rPr lang="en-US" altLang="zh-CN" sz="1300" b="1" i="1" dirty="0" smtClean="0">
                <a:solidFill>
                  <a:srgbClr val="FF0000"/>
                </a:solidFill>
              </a:rPr>
              <a:t>: </a:t>
            </a:r>
            <a:r>
              <a:rPr lang="en-US" altLang="zh-CN" sz="1300" i="1" dirty="0" smtClean="0">
                <a:solidFill>
                  <a:srgbClr val="FF0000"/>
                </a:solidFill>
              </a:rPr>
              <a:t>In case of “late binding”, (a) Leveraging Proxy Function can provide the topology hiding, if needed.  (b) Two viable options to support early binding without introducing additional procedures.  Both (a) and (b) provide more privacy control and no more procedure steps in both non-roaming and roaming scenarios than leveraging the hierarchy NRF approach.   </a:t>
            </a:r>
            <a:endParaRPr lang="en-US" sz="1300" i="1" dirty="0">
              <a:solidFill>
                <a:srgbClr val="FF0000"/>
              </a:solidFill>
            </a:endParaRPr>
          </a:p>
        </p:txBody>
      </p:sp>
    </p:spTree>
    <p:extLst>
      <p:ext uri="{BB962C8B-B14F-4D97-AF65-F5344CB8AC3E}">
        <p14:creationId xmlns:p14="http://schemas.microsoft.com/office/powerpoint/2010/main" val="20216923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486" y="95569"/>
            <a:ext cx="1949573" cy="523220"/>
          </a:xfrm>
          <a:prstGeom prst="rect">
            <a:avLst/>
          </a:prstGeom>
          <a:noFill/>
        </p:spPr>
        <p:txBody>
          <a:bodyPr wrap="none" rtlCol="0">
            <a:spAutoFit/>
          </a:bodyPr>
          <a:lstStyle/>
          <a:p>
            <a:r>
              <a:rPr lang="en-US" sz="2800" b="1" dirty="0" smtClean="0"/>
              <a:t>Conclusions</a:t>
            </a:r>
          </a:p>
        </p:txBody>
      </p:sp>
      <p:sp>
        <p:nvSpPr>
          <p:cNvPr id="2" name="TextBox 1"/>
          <p:cNvSpPr txBox="1"/>
          <p:nvPr/>
        </p:nvSpPr>
        <p:spPr>
          <a:xfrm>
            <a:off x="234647" y="618789"/>
            <a:ext cx="8320820" cy="1815882"/>
          </a:xfrm>
          <a:prstGeom prst="rect">
            <a:avLst/>
          </a:prstGeom>
          <a:noFill/>
        </p:spPr>
        <p:txBody>
          <a:bodyPr wrap="square" rtlCol="0">
            <a:spAutoFit/>
          </a:bodyPr>
          <a:lstStyle/>
          <a:p>
            <a:pPr marL="285750" indent="-285750">
              <a:buFont typeface="Wingdings" panose="05000000000000000000" pitchFamily="2" charset="2"/>
              <a:buChar char="q"/>
            </a:pPr>
            <a:r>
              <a:rPr lang="en-US" sz="1600" dirty="0" smtClean="0"/>
              <a:t>By leveraging …. </a:t>
            </a:r>
          </a:p>
          <a:p>
            <a:pPr marL="742950" lvl="1" indent="-285750">
              <a:buFont typeface="Wingdings" panose="05000000000000000000" pitchFamily="2" charset="2"/>
              <a:buChar char="ü"/>
            </a:pPr>
            <a:r>
              <a:rPr lang="en-US" sz="1600" dirty="0" smtClean="0"/>
              <a:t>the Proxy Function as described in TS 23.502 clause 4.17.5, </a:t>
            </a:r>
          </a:p>
          <a:p>
            <a:pPr marL="742950" lvl="1" indent="-285750">
              <a:buFont typeface="Wingdings" panose="05000000000000000000" pitchFamily="2" charset="2"/>
              <a:buChar char="ü"/>
            </a:pPr>
            <a:r>
              <a:rPr lang="en-US" sz="1600" dirty="0" smtClean="0"/>
              <a:t>the NSSF functionality as agreed in SA2#122bis to determine the target serving NRF </a:t>
            </a:r>
            <a:r>
              <a:rPr lang="en-GB" sz="1600" dirty="0"/>
              <a:t>to select NFs/services within the selected Network Slice instance(s</a:t>
            </a:r>
            <a:r>
              <a:rPr lang="en-GB" sz="1600" dirty="0" smtClean="0"/>
              <a:t>) </a:t>
            </a:r>
            <a:r>
              <a:rPr lang="en-US" sz="1600" dirty="0" smtClean="0"/>
              <a:t>as described in TS 23.501 clause 5.15.5.2.1, </a:t>
            </a:r>
          </a:p>
          <a:p>
            <a:pPr lvl="1"/>
            <a:r>
              <a:rPr lang="en-US" sz="1600" dirty="0" smtClean="0"/>
              <a:t>This proposal is able to demonstrate an optimal and </a:t>
            </a:r>
            <a:r>
              <a:rPr lang="en-US" sz="1600" b="1" dirty="0" smtClean="0"/>
              <a:t>compatible roaming procedures as described in TS 23.502 clauses 4.3.2.2.1 and 4.3.2.2.2</a:t>
            </a:r>
            <a:r>
              <a:rPr lang="en-US" sz="1600" dirty="0" smtClean="0"/>
              <a:t> to address the Editor’s</a:t>
            </a:r>
            <a:endParaRPr lang="en-US" sz="1600" dirty="0"/>
          </a:p>
        </p:txBody>
      </p:sp>
      <p:sp>
        <p:nvSpPr>
          <p:cNvPr id="3" name="TextBox 2"/>
          <p:cNvSpPr txBox="1"/>
          <p:nvPr/>
        </p:nvSpPr>
        <p:spPr>
          <a:xfrm>
            <a:off x="337405" y="2850168"/>
            <a:ext cx="8286751" cy="646331"/>
          </a:xfrm>
          <a:prstGeom prst="rect">
            <a:avLst/>
          </a:prstGeom>
          <a:solidFill>
            <a:schemeClr val="accent5">
              <a:lumMod val="20000"/>
              <a:lumOff val="80000"/>
            </a:schemeClr>
          </a:solidFill>
        </p:spPr>
        <p:txBody>
          <a:bodyPr wrap="square" rtlCol="0">
            <a:spAutoFit/>
          </a:bodyPr>
          <a:lstStyle/>
          <a:p>
            <a:r>
              <a:rPr lang="en-US" b="1" dirty="0" smtClean="0">
                <a:solidFill>
                  <a:srgbClr val="FF0000"/>
                </a:solidFill>
              </a:rPr>
              <a:t>It is proposed to adopt the high-level concepts as described in this paper as described in slide-3 to 5 to resolve the following Editor’s note in TS 23.501 clause 5.15.6.  </a:t>
            </a:r>
            <a:endParaRPr lang="en-US" b="1" dirty="0">
              <a:solidFill>
                <a:srgbClr val="FF0000"/>
              </a:solidFill>
            </a:endParaRPr>
          </a:p>
        </p:txBody>
      </p:sp>
      <p:sp>
        <p:nvSpPr>
          <p:cNvPr id="6" name="Rectangle 5"/>
          <p:cNvSpPr/>
          <p:nvPr/>
        </p:nvSpPr>
        <p:spPr>
          <a:xfrm>
            <a:off x="689833" y="3635058"/>
            <a:ext cx="7581897" cy="830997"/>
          </a:xfrm>
          <a:prstGeom prst="rect">
            <a:avLst/>
          </a:prstGeom>
          <a:ln w="19050">
            <a:solidFill>
              <a:schemeClr val="bg2"/>
            </a:solidFill>
          </a:ln>
        </p:spPr>
        <p:txBody>
          <a:bodyPr wrap="square">
            <a:spAutoFit/>
          </a:bodyPr>
          <a:lstStyle/>
          <a:p>
            <a:r>
              <a:rPr lang="x-none" sz="1600">
                <a:solidFill>
                  <a:srgbClr val="FF0000"/>
                </a:solidFill>
                <a:latin typeface="Times New Roman" panose="02020603050405020304" pitchFamily="18" charset="0"/>
                <a:cs typeface="Times New Roman" panose="02020603050405020304" pitchFamily="18" charset="0"/>
              </a:rPr>
              <a:t>Editor's note: </a:t>
            </a:r>
            <a:r>
              <a:rPr lang="x-none" sz="1600" i="1">
                <a:solidFill>
                  <a:srgbClr val="FF0000"/>
                </a:solidFill>
                <a:latin typeface="Times New Roman" panose="02020603050405020304" pitchFamily="18" charset="0"/>
                <a:cs typeface="Times New Roman" panose="02020603050405020304" pitchFamily="18" charset="0"/>
              </a:rPr>
              <a:t>The details of the procedure to select specific functions in the HPLMN minimizing the interactions between VPLMN and HPLMN and the exposure of HPLMN topology are FFS.</a:t>
            </a:r>
            <a:endParaRPr lang="en-US" sz="1600"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5030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ZTE-内部公开-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目录">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封底">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ZTE-内部公开-16X9</Template>
  <TotalTime>37072</TotalTime>
  <Pages>0</Pages>
  <Words>900</Words>
  <Characters>0</Characters>
  <Application>Microsoft Office PowerPoint</Application>
  <DocSecurity>0</DocSecurity>
  <PresentationFormat>On-screen Show (16:9)</PresentationFormat>
  <Lines>0</Lines>
  <Paragraphs>110</Paragraphs>
  <Slides>7</Slides>
  <Notes>0</Notes>
  <HiddenSlides>0</HiddenSlides>
  <MMClips>0</MMClips>
  <ScaleCrop>false</ScaleCrop>
  <HeadingPairs>
    <vt:vector size="4" baseType="variant">
      <vt:variant>
        <vt:lpstr>Theme</vt:lpstr>
      </vt:variant>
      <vt:variant>
        <vt:i4>4</vt:i4>
      </vt:variant>
      <vt:variant>
        <vt:lpstr>Slide Titles</vt:lpstr>
      </vt:variant>
      <vt:variant>
        <vt:i4>7</vt:i4>
      </vt:variant>
    </vt:vector>
  </HeadingPairs>
  <TitlesOfParts>
    <vt:vector size="11" baseType="lpstr">
      <vt:lpstr>ZTE-内部公开-16X9</vt:lpstr>
      <vt:lpstr>目录</vt:lpstr>
      <vt:lpstr>正文</vt:lpstr>
      <vt:lpstr>封底</vt:lpstr>
      <vt:lpstr>Network Slicing Roaming Support</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 RAN#71 Situation collection</dc:title>
  <dc:creator>杜忠达10001957</dc:creator>
  <cp:lastModifiedBy>zte.mnrfs</cp:lastModifiedBy>
  <cp:revision>361</cp:revision>
  <cp:lastPrinted>2017-10-03T20:47:41Z</cp:lastPrinted>
  <dcterms:created xsi:type="dcterms:W3CDTF">2015-07-31T08:20:59Z</dcterms:created>
  <dcterms:modified xsi:type="dcterms:W3CDTF">2017-10-05T02:28:11Z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2052-9.1.0.5041</vt:lpwstr>
  </property>
</Properties>
</file>